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0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75" r:id="rId1"/>
    <p:sldMasterId id="2147484993" r:id="rId2"/>
    <p:sldMasterId id="2147485155" r:id="rId3"/>
    <p:sldMasterId id="2147485169" r:id="rId4"/>
    <p:sldMasterId id="2147485199" r:id="rId5"/>
  </p:sldMasterIdLst>
  <p:notesMasterIdLst>
    <p:notesMasterId r:id="rId79"/>
  </p:notesMasterIdLst>
  <p:handoutMasterIdLst>
    <p:handoutMasterId r:id="rId80"/>
  </p:handoutMasterIdLst>
  <p:sldIdLst>
    <p:sldId id="1326" r:id="rId6"/>
    <p:sldId id="4905" r:id="rId7"/>
    <p:sldId id="4761" r:id="rId8"/>
    <p:sldId id="4849" r:id="rId9"/>
    <p:sldId id="4851" r:id="rId10"/>
    <p:sldId id="4861" r:id="rId11"/>
    <p:sldId id="4854" r:id="rId12"/>
    <p:sldId id="4853" r:id="rId13"/>
    <p:sldId id="4852" r:id="rId14"/>
    <p:sldId id="4855" r:id="rId15"/>
    <p:sldId id="4856" r:id="rId16"/>
    <p:sldId id="4857" r:id="rId17"/>
    <p:sldId id="4860" r:id="rId18"/>
    <p:sldId id="4877" r:id="rId19"/>
    <p:sldId id="4765" r:id="rId20"/>
    <p:sldId id="4766" r:id="rId21"/>
    <p:sldId id="4770" r:id="rId22"/>
    <p:sldId id="4769" r:id="rId23"/>
    <p:sldId id="4773" r:id="rId24"/>
    <p:sldId id="4775" r:id="rId25"/>
    <p:sldId id="4774" r:id="rId26"/>
    <p:sldId id="4807" r:id="rId27"/>
    <p:sldId id="4809" r:id="rId28"/>
    <p:sldId id="4898" r:id="rId29"/>
    <p:sldId id="4899" r:id="rId30"/>
    <p:sldId id="4903" r:id="rId31"/>
    <p:sldId id="4900" r:id="rId32"/>
    <p:sldId id="4901" r:id="rId33"/>
    <p:sldId id="4902" r:id="rId34"/>
    <p:sldId id="4878" r:id="rId35"/>
    <p:sldId id="1389" r:id="rId36"/>
    <p:sldId id="4879" r:id="rId37"/>
    <p:sldId id="4777" r:id="rId38"/>
    <p:sldId id="4880" r:id="rId39"/>
    <p:sldId id="883" r:id="rId40"/>
    <p:sldId id="4779" r:id="rId41"/>
    <p:sldId id="4780" r:id="rId42"/>
    <p:sldId id="4781" r:id="rId43"/>
    <p:sldId id="4782" r:id="rId44"/>
    <p:sldId id="4783" r:id="rId45"/>
    <p:sldId id="4784" r:id="rId46"/>
    <p:sldId id="4785" r:id="rId47"/>
    <p:sldId id="4786" r:id="rId48"/>
    <p:sldId id="4787" r:id="rId49"/>
    <p:sldId id="4862" r:id="rId50"/>
    <p:sldId id="4882" r:id="rId51"/>
    <p:sldId id="4883" r:id="rId52"/>
    <p:sldId id="4884" r:id="rId53"/>
    <p:sldId id="4788" r:id="rId54"/>
    <p:sldId id="4789" r:id="rId55"/>
    <p:sldId id="4791" r:id="rId56"/>
    <p:sldId id="991" r:id="rId57"/>
    <p:sldId id="4793" r:id="rId58"/>
    <p:sldId id="1092" r:id="rId59"/>
    <p:sldId id="4804" r:id="rId60"/>
    <p:sldId id="4805" r:id="rId61"/>
    <p:sldId id="1584" r:id="rId62"/>
    <p:sldId id="1585" r:id="rId63"/>
    <p:sldId id="4795" r:id="rId64"/>
    <p:sldId id="4796" r:id="rId65"/>
    <p:sldId id="4797" r:id="rId66"/>
    <p:sldId id="4798" r:id="rId67"/>
    <p:sldId id="4800" r:id="rId68"/>
    <p:sldId id="4801" r:id="rId69"/>
    <p:sldId id="4802" r:id="rId70"/>
    <p:sldId id="4803" r:id="rId71"/>
    <p:sldId id="4906" r:id="rId72"/>
    <p:sldId id="4876" r:id="rId73"/>
    <p:sldId id="4874" r:id="rId74"/>
    <p:sldId id="4907" r:id="rId75"/>
    <p:sldId id="4886" r:id="rId76"/>
    <p:sldId id="4887" r:id="rId77"/>
    <p:sldId id="4888" r:id="rId78"/>
  </p:sldIdLst>
  <p:sldSz cx="10287000" cy="6858000" type="35mm"/>
  <p:notesSz cx="6858000" cy="9207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piro, Hannah" initials="SH" lastIdx="1" clrIdx="0">
    <p:extLst>
      <p:ext uri="{19B8F6BF-5375-455C-9EA6-DF929625EA0E}">
        <p15:presenceInfo xmlns:p15="http://schemas.microsoft.com/office/powerpoint/2012/main" userId="S::HSHAPIRO2@mgh.harvard.edu::d687fd7e-eaf8-4e09-a012-ca51abc91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30" autoAdjust="0"/>
    <p:restoredTop sz="80717" autoAdjust="0"/>
  </p:normalViewPr>
  <p:slideViewPr>
    <p:cSldViewPr>
      <p:cViewPr varScale="1">
        <p:scale>
          <a:sx n="60" d="100"/>
          <a:sy n="60" d="100"/>
        </p:scale>
        <p:origin x="1012" y="11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27" d="100"/>
          <a:sy n="27" d="100"/>
        </p:scale>
        <p:origin x="-1109" y="-81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412698412698"/>
          <c:y val="7.4340527577937784E-2"/>
          <c:w val="0.85873015873015868"/>
          <c:h val="0.769784172661872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4207">
              <a:solidFill>
                <a:srgbClr val="FF000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-9</c:v>
                </c:pt>
                <c:pt idx="2">
                  <c:v>-8</c:v>
                </c:pt>
                <c:pt idx="4">
                  <c:v>-7</c:v>
                </c:pt>
                <c:pt idx="6">
                  <c:v>-6</c:v>
                </c:pt>
                <c:pt idx="8">
                  <c:v>-5</c:v>
                </c:pt>
                <c:pt idx="10">
                  <c:v>-4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9</c:v>
                </c:pt>
                <c:pt idx="2">
                  <c:v>31</c:v>
                </c:pt>
                <c:pt idx="3">
                  <c:v>60</c:v>
                </c:pt>
                <c:pt idx="4">
                  <c:v>80</c:v>
                </c:pt>
                <c:pt idx="5">
                  <c:v>95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82-4FA7-BEA5-E54FBA3BB2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4207">
              <a:solidFill>
                <a:schemeClr val="accent4"/>
              </a:solidFill>
              <a:prstDash val="solid"/>
            </a:ln>
          </c:spPr>
          <c:marker>
            <c:symbol val="square"/>
            <c:size val="13"/>
            <c:spPr>
              <a:solidFill>
                <a:schemeClr val="accent4"/>
              </a:solidFill>
              <a:ln>
                <a:solidFill>
                  <a:schemeClr val="accent4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-9</c:v>
                </c:pt>
                <c:pt idx="2">
                  <c:v>-8</c:v>
                </c:pt>
                <c:pt idx="4">
                  <c:v>-7</c:v>
                </c:pt>
                <c:pt idx="6">
                  <c:v>-6</c:v>
                </c:pt>
                <c:pt idx="8">
                  <c:v>-5</c:v>
                </c:pt>
                <c:pt idx="10">
                  <c:v>-4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16</c:v>
                </c:pt>
                <c:pt idx="4">
                  <c:v>24</c:v>
                </c:pt>
                <c:pt idx="5">
                  <c:v>34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82-4FA7-BEA5-E54FBA3BB2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4207">
              <a:solidFill>
                <a:schemeClr val="accent5"/>
              </a:solidFill>
              <a:prstDash val="solid"/>
            </a:ln>
          </c:spPr>
          <c:marker>
            <c:symbol val="triangle"/>
            <c:size val="10"/>
            <c:spPr>
              <a:solidFill>
                <a:schemeClr val="accent5"/>
              </a:solidFill>
              <a:ln>
                <a:solidFill>
                  <a:schemeClr val="accent5"/>
                </a:solidFill>
                <a:prstDash val="solid"/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-9</c:v>
                </c:pt>
                <c:pt idx="2">
                  <c:v>-8</c:v>
                </c:pt>
                <c:pt idx="4">
                  <c:v>-7</c:v>
                </c:pt>
                <c:pt idx="6">
                  <c:v>-6</c:v>
                </c:pt>
                <c:pt idx="8">
                  <c:v>-5</c:v>
                </c:pt>
                <c:pt idx="10">
                  <c:v>-4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82-4FA7-BEA5-E54FBA3BB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03168"/>
        <c:axId val="128105088"/>
      </c:lineChart>
      <c:catAx>
        <c:axId val="1281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8105088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281050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5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8103168"/>
        <c:crosses val="autoZero"/>
        <c:crossBetween val="between"/>
        <c:majorUnit val="10"/>
      </c:valAx>
      <c:spPr>
        <a:noFill/>
        <a:ln w="1420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8100" y="0"/>
            <a:ext cx="3014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8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696913"/>
            <a:ext cx="5159375" cy="3440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373563"/>
            <a:ext cx="49752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8100" y="8747125"/>
            <a:ext cx="3014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8747125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894BB509-931B-4A5A-9CBB-3BCFEDA39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2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9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62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3B08A-8D92-4976-9ED8-3045DAE0DA1D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690563"/>
            <a:ext cx="5178425" cy="34528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2375" cy="4144963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897C6-538C-46A1-AB90-D8BF7C3FA8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909638"/>
            <a:ext cx="4514850" cy="30114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2375" cy="4144963"/>
          </a:xfrm>
          <a:noFill/>
          <a:ln/>
        </p:spPr>
        <p:txBody>
          <a:bodyPr lIns="91768" tIns="45882" rIns="91768" bIns="4588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0B590BAD-B2D1-0E48-DAD0-50C8604A6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903288"/>
            <a:ext cx="4486275" cy="2990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1A350C60-2378-8F3F-D0CB-1BA32E80C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0" tIns="44970" rIns="89940" bIns="44970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00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DEBD9-6D0E-49CD-8525-BB9DA84152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2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12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2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5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0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2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68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9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0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5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32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54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6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55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5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30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3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7725" y="688975"/>
            <a:ext cx="5162550" cy="34417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914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55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2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97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89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6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49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BB509-931B-4A5A-9CBB-3BCFEDA3976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5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34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458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DEBD9-6D0E-49CD-8525-BB9DA84152D2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3716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473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625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7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0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0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1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00FC3-244D-4998-AC86-7DEB95A468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E81F-EBCE-4870-B142-F71DFAF8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9B1C-6753-4C52-B177-8AA436D4F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1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921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BB2D-0E7D-4241-9A50-A42315356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9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F727-5230-44AF-8F82-F5D620D71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8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2" y="273052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4B4A-5E18-4554-98E8-563B8D762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7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08BF-EECD-4A2F-AB61-4B41A629A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762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471-137B-45C7-A588-A3B09053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0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92F8-9528-4F28-AB40-C22829B0C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2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1"/>
            <a:ext cx="92583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FF75-F5EC-4713-92B0-A49AFCE7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7"/>
            <a:ext cx="87439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92D7-AF64-4360-B67C-B543B16DF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F027-DB36-4C84-B896-AD3BB85686ED}" type="datetime1">
              <a:rPr lang="en-US"/>
              <a:pPr>
                <a:defRPr/>
              </a:pPr>
              <a:t>2/16/24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DCA8-4B33-4FC4-AEF0-FA93D0CAD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3030-D49C-4652-B1FC-952BA82D4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22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609F-62D0-4E06-9307-27AC4C777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4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5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E81F-EBCE-4870-B142-F71DFAF8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21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0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0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9B1C-6753-4C52-B177-8AA436D4F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8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921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BB2D-0E7D-4241-9A50-A42315356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6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F727-5230-44AF-8F82-F5D620D71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79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273053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4B4A-5E18-4554-98E8-563B8D762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1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1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9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08BF-EECD-4A2F-AB61-4B41A629A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34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762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471-137B-45C7-A588-A3B09053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0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92F8-9528-4F28-AB40-C22829B0C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6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50540-0C08-4278-A45F-A40131863445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19145-A1FF-4E51-908E-0591712814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5"/>
            <a:ext cx="92583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FF75-F5EC-4713-92B0-A49AFCE7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F404BC-54FB-475C-863A-6D7EF09BCA97}"/>
              </a:ext>
            </a:extLst>
          </p:cNvPr>
          <p:cNvSpPr/>
          <p:nvPr userDrawn="1"/>
        </p:nvSpPr>
        <p:spPr>
          <a:xfrm>
            <a:off x="0" y="2"/>
            <a:ext cx="10287000" cy="347663"/>
          </a:xfrm>
          <a:prstGeom prst="rect">
            <a:avLst/>
          </a:prstGeom>
          <a:solidFill>
            <a:srgbClr val="005A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64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70260"/>
            <a:ext cx="10287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55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514350" y="1566751"/>
            <a:ext cx="92583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302315"/>
            <a:ext cx="10287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244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51372" indent="0">
              <a:buNone/>
              <a:defRPr sz="1244" b="1"/>
            </a:lvl2pPr>
            <a:lvl3pPr marL="712620" indent="0">
              <a:buNone/>
              <a:defRPr sz="1244" b="1"/>
            </a:lvl3pPr>
            <a:lvl4pPr marL="1063991" indent="0">
              <a:buNone/>
              <a:defRPr sz="1244" b="1"/>
            </a:lvl4pPr>
            <a:lvl5pPr marL="1423828" indent="0">
              <a:buNone/>
              <a:defRPr sz="1244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984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8"/>
            <a:ext cx="87439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92D7-AF64-4360-B67C-B543B16DF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08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3030-D49C-4652-B1FC-952BA82D4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9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2"/>
            <a:ext cx="874395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22"/>
            <a:ext cx="8743950" cy="1500187"/>
          </a:xfrm>
        </p:spPr>
        <p:txBody>
          <a:bodyPr anchor="b"/>
          <a:lstStyle>
            <a:lvl1pPr marL="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609F-62D0-4E06-9307-27AC4C777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9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E81F-EBCE-4870-B142-F71DFAF8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4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3" y="1535113"/>
            <a:ext cx="4545211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3" y="2174875"/>
            <a:ext cx="4545211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1" y="1535113"/>
            <a:ext cx="4546997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1" y="2174875"/>
            <a:ext cx="4546997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9B1C-6753-4C52-B177-8AA436D4F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9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92162"/>
          </a:xfrm>
        </p:spPr>
        <p:txBody>
          <a:bodyPr>
            <a:normAutofit/>
          </a:bodyPr>
          <a:lstStyle>
            <a:lvl1pPr>
              <a:defRPr sz="337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BB2D-0E7D-4241-9A50-A42315356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4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F727-5230-44AF-8F82-F5D620D71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6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352" cy="116205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273054"/>
            <a:ext cx="5750720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352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4B4A-5E18-4554-98E8-563B8D762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3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CB2-A976-455A-BE02-400A8177C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7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1"/>
            <a:ext cx="6172200" cy="566738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9"/>
            <a:ext cx="6172200" cy="804862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08BF-EECD-4A2F-AB61-4B41A629A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81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762"/>
          </a:xfrm>
        </p:spPr>
        <p:txBody>
          <a:bodyPr>
            <a:noAutofit/>
          </a:bodyPr>
          <a:lstStyle>
            <a:lvl1pPr>
              <a:defRPr sz="337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471-137B-45C7-A588-A3B09053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08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4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92F8-9528-4F28-AB40-C22829B0C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53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6"/>
            <a:ext cx="92583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FF75-F5EC-4713-92B0-A49AFCE7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0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7"/>
            <a:ext cx="87439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92D7-AF64-4360-B67C-B543B16DF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A05E-EFBD-7FBC-30A7-5DC4614B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284A2D3-8D8D-EAC5-02C1-E9FFD73832C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771525" y="1828800"/>
            <a:ext cx="874395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4670-3392-CA66-76B9-C8DAD568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0915-DEC5-67D5-BF3C-C99D0F0C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2C94-5783-DA30-0A83-AB54EB7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A403C48A-808B-4150-B715-44A090CBF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92D7-AF64-4360-B67C-B543B16DF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3030-D49C-4652-B1FC-952BA82D4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5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609F-62D0-4E06-9307-27AC4C777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solidFill>
            <a:srgbClr val="A7E2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eaLnBrk="1" hangingPunct="1">
              <a:defRPr/>
            </a:pPr>
            <a:fld id="{676A534B-D95F-481B-97BB-DA13C0F1108B}" type="slidenum">
              <a:rPr lang="en-US">
                <a:solidFill>
                  <a:srgbClr val="FFFFFF"/>
                </a:solidFill>
                <a:ea typeface="ＭＳ Ｐゴシック" pitchFamily="1" charset="-128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512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7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FF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579438" y="274637"/>
            <a:ext cx="10415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89" tIns="45414" rIns="90889" bIns="454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9438" y="1600206"/>
            <a:ext cx="10415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89" tIns="45414" rIns="90889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438" y="6356973"/>
            <a:ext cx="2700338" cy="365125"/>
          </a:xfrm>
          <a:prstGeom prst="rect">
            <a:avLst/>
          </a:prstGeom>
        </p:spPr>
        <p:txBody>
          <a:bodyPr vert="horz" wrap="square" lIns="90889" tIns="45414" rIns="90889" bIns="45414" numCol="1" anchor="ctr" anchorCtr="0" compatLnSpc="1">
            <a:prstTxWarp prst="textNoShape">
              <a:avLst/>
            </a:prstTxWarp>
          </a:bodyPr>
          <a:lstStyle>
            <a:lvl1pPr>
              <a:defRPr sz="1067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l" defTabSz="807914" eaLnBrk="1" hangingPunct="1">
              <a:defRPr/>
            </a:pPr>
            <a:fld id="{FF2B9170-4B3C-46E8-8171-0019BA4824BA}" type="datetime1">
              <a:rPr lang="en-US" smtClean="0">
                <a:ea typeface="ＭＳ Ｐゴシック" pitchFamily="-84" charset="-128"/>
              </a:rPr>
              <a:pPr algn="l" defTabSz="807914" eaLnBrk="1" hangingPunct="1">
                <a:defRPr/>
              </a:pPr>
              <a:t>2/16/24</a:t>
            </a:fld>
            <a:endParaRPr lang="en-US">
              <a:ea typeface="ＭＳ Ｐゴシック" pitchFamily="-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463" y="6356973"/>
            <a:ext cx="3663950" cy="365125"/>
          </a:xfrm>
          <a:prstGeom prst="rect">
            <a:avLst/>
          </a:prstGeom>
        </p:spPr>
        <p:txBody>
          <a:bodyPr vert="horz" lIns="90889" tIns="45414" rIns="90889" bIns="454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807914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688" y="6356973"/>
            <a:ext cx="2700338" cy="365125"/>
          </a:xfrm>
          <a:prstGeom prst="rect">
            <a:avLst/>
          </a:prstGeom>
        </p:spPr>
        <p:txBody>
          <a:bodyPr vert="horz" wrap="square" lIns="90889" tIns="45414" rIns="90889" bIns="45414" numCol="1" anchor="ctr" anchorCtr="0" compatLnSpc="1">
            <a:prstTxWarp prst="textNoShape">
              <a:avLst/>
            </a:prstTxWarp>
          </a:bodyPr>
          <a:lstStyle>
            <a:lvl1pPr algn="r">
              <a:defRPr sz="1067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807914" eaLnBrk="1" hangingPunct="1">
              <a:defRPr/>
            </a:pPr>
            <a:fld id="{42B25419-0272-49B7-B450-3654CEA7AB56}" type="slidenum">
              <a:rPr lang="en-US" smtClean="0">
                <a:ea typeface="ＭＳ Ｐゴシック" pitchFamily="-84" charset="-128"/>
              </a:rPr>
              <a:pPr defTabSz="807914" eaLnBrk="1" hangingPunct="1">
                <a:defRPr/>
              </a:pPr>
              <a:t>‹#›</a:t>
            </a:fld>
            <a:endParaRPr lang="en-US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9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5010" r:id="rId3"/>
    <p:sldLayoutId id="2147485198" r:id="rId4"/>
    <p:sldLayoutId id="2147485212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03957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6pPr>
      <a:lvl7pPr marL="807914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7pPr>
      <a:lvl8pPr marL="1211869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8pPr>
      <a:lvl9pPr marL="1615773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9pPr>
    </p:titleStyle>
    <p:bodyStyle>
      <a:lvl1pPr marL="302968" indent="-3029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656328" indent="-2523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9811" indent="-2019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413739" indent="-2019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17656" indent="-2019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221585" indent="-201978" algn="l" defTabSz="807914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25507" indent="-201978" algn="l" defTabSz="807914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29417" indent="-201978" algn="l" defTabSz="807914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33319" indent="-201978" algn="l" defTabSz="807914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957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7914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1869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5773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9650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560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7484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1406" algn="l" defTabSz="8079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480F3E-3BFF-4954-B26D-17D42EE66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  <p:sldLayoutId id="214748516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5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1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480F3E-3BFF-4954-B26D-17D42EE66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6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13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62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13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6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13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480F3E-3BFF-4954-B26D-17D42EE66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13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85785" algn="ctr" rtl="0" fontAlgn="base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771571" algn="ctr" rtl="0" fontAlgn="base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157356" algn="ctr" rtl="0" fontAlgn="base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543141" algn="ctr" rtl="0" fontAlgn="base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89339" indent="-2893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901" indent="-241116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Wingdings" pitchFamily="2" charset="2"/>
        <a:buChar char="§"/>
        <a:defRPr sz="236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64463" indent="-1928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50249" indent="-1928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8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36034" indent="-1928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8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21819" indent="-192893" algn="l" defTabSz="771571" rtl="0" eaLnBrk="1" latinLnBrk="0" hangingPunct="1">
        <a:spcBef>
          <a:spcPct val="20000"/>
        </a:spcBef>
        <a:buFont typeface="Arial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spcBef>
          <a:spcPct val="20000"/>
        </a:spcBef>
        <a:buFont typeface="Arial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spcBef>
          <a:spcPct val="20000"/>
        </a:spcBef>
        <a:buFont typeface="Arial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spcBef>
          <a:spcPct val="20000"/>
        </a:spcBef>
        <a:buFont typeface="Arial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" y="228600"/>
            <a:ext cx="10298430" cy="1524000"/>
          </a:xfrm>
        </p:spPr>
        <p:txBody>
          <a:bodyPr/>
          <a:lstStyle/>
          <a:p>
            <a:pPr>
              <a:defRPr/>
            </a:pP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Integrating Pharmacotherapy and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Behavioral Therapy in Treating Patients with Substance Use Disorders 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D. Weiss, M.D.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Hospital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Harvard Medical School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rweiss@mclean.harvard.edu</a:t>
            </a:r>
            <a:endParaRPr lang="en-US" sz="4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4350" y="6356360"/>
            <a:ext cx="2400300" cy="365125"/>
          </a:xfrm>
          <a:noFill/>
        </p:spPr>
        <p:txBody>
          <a:bodyPr wrap="square"/>
          <a:lstStyle/>
          <a:p>
            <a:pPr algn="l"/>
            <a:fld id="{886F882E-813D-4C3F-AFCF-E7D728ED4B78}" type="slidenum">
              <a:rPr lang="en-US" smtClean="0">
                <a:latin typeface="Arial" charset="0"/>
                <a:cs typeface="Arial" charset="0"/>
              </a:rPr>
              <a:pPr algn="l"/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6F5AD1B2-647C-43C2-835E-0F4C88AE1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" y="22860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Strategies to Increase Medication Adherence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1950" y="1676400"/>
            <a:ext cx="9563100" cy="4038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The approach to the patient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External reinforcement, e.g., family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Prescribing patterns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3500" b="1" dirty="0"/>
              <a:t>Strategies to Increase Medication Adherence: the Approach to the Patient</a:t>
            </a:r>
            <a:endParaRPr lang="en-US" sz="35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1950" y="1676400"/>
            <a:ext cx="9563100" cy="4038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dirty="0"/>
              <a:t>Actively discuss adherence issues</a:t>
            </a:r>
          </a:p>
          <a:p>
            <a:pPr lvl="1"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</a:pPr>
            <a:r>
              <a:rPr lang="en-US" altLang="en-US" dirty="0"/>
              <a:t>Are you taking your meds? </a:t>
            </a:r>
            <a:r>
              <a:rPr lang="en-US" altLang="en-US" dirty="0">
                <a:solidFill>
                  <a:srgbClr val="FF0000"/>
                </a:solidFill>
              </a:rPr>
              <a:t>How much </a:t>
            </a:r>
            <a:r>
              <a:rPr lang="en-US" altLang="en-US" dirty="0"/>
              <a:t>are you taking?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dirty="0"/>
              <a:t>Illness education (why patient needs medication)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dirty="0"/>
              <a:t>Ask about obstacles to adherence (e.g., comprehension, emotions, complexity, cost)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dirty="0"/>
              <a:t>Behavioral aids (Post-its, alarm on phone/watch)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3500" b="1" dirty="0"/>
              <a:t>Strategies to Increase Medication Adherence: External Reinforcements</a:t>
            </a:r>
            <a:endParaRPr lang="en-US" sz="35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1950" y="1676400"/>
            <a:ext cx="9563100" cy="4038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Family education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Family support, e.g., disulfiram contract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4000" dirty="0"/>
              <a:t>Contingency management, e.g., rewards for taking medication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0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3500" b="1" dirty="0"/>
              <a:t>Strategies to Increase Medication Adherence: Prescribing/Dosing Issues</a:t>
            </a:r>
            <a:endParaRPr lang="en-US" sz="35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76250" y="1676400"/>
            <a:ext cx="9544050" cy="4038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300" dirty="0"/>
              <a:t>Simple regimens</a:t>
            </a:r>
          </a:p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300" dirty="0"/>
              <a:t>Pill boxes</a:t>
            </a:r>
          </a:p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300" dirty="0"/>
              <a:t>Longer-acting or “forgiving” medications</a:t>
            </a:r>
          </a:p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300" dirty="0"/>
              <a:t>Depot medications (e.g., injectable buprenorphine or naltrexone)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2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Pharmacotherapy of Alcohol Use Disorder</a:t>
            </a:r>
          </a:p>
        </p:txBody>
      </p:sp>
    </p:spTree>
    <p:extLst>
      <p:ext uri="{BB962C8B-B14F-4D97-AF65-F5344CB8AC3E}">
        <p14:creationId xmlns:p14="http://schemas.microsoft.com/office/powerpoint/2010/main" val="40594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2127252" y="917579"/>
            <a:ext cx="61595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kumimoji="0" lang="en-US" altLang="en-US" sz="27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36062"/>
            <a:ext cx="10287000" cy="9144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FDA-Approved Medications for Alcohol Use Disorder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idx="1"/>
          </p:nvPr>
        </p:nvSpPr>
        <p:spPr>
          <a:xfrm>
            <a:off x="257175" y="2002339"/>
            <a:ext cx="9409113" cy="456514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endParaRPr lang="en-US" alt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Naltrexone</a:t>
            </a:r>
            <a:endParaRPr lang="en-US" alt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Acamprosate</a:t>
            </a:r>
            <a:endParaRPr lang="en-US" alt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4350" y="6356354"/>
            <a:ext cx="2400300" cy="365125"/>
          </a:xfrm>
          <a:noFill/>
        </p:spPr>
        <p:txBody>
          <a:bodyPr wrap="squar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B13F3-7628-45ED-BC93-5EC923B51A9B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9EE0CBEF-A343-4FD8-8BA9-BCF5740A3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" y="16002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404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101727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266701" y="1524000"/>
            <a:ext cx="9677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Inhibits aldehyde dehydrogenase, an enzyme in the metabolism of alcohol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Acetaldehyde poisoning when alcohol ingested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Reaction occurs 10-15 min. after drinking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Non-adherence very common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suitable for patients seeking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4DE33-7FFE-4286-90DB-3E11B4F1C4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ADCC4E0-D268-49B2-809E-48C5079F7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11430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8802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101727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Disulfiram Contract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266701" y="1524000"/>
            <a:ext cx="9677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Incorporated as part of behavioral couples therapy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Spousal monitoring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Mutual thanking</a:t>
            </a:r>
          </a:p>
          <a:p>
            <a:pPr lvl="1" eaLnBrk="1" hangingPunct="1">
              <a:defRPr/>
            </a:pPr>
            <a:r>
              <a:rPr lang="en-US" altLang="en-US" sz="3200" dirty="0"/>
              <a:t>“Thanks for taking your disulfiram.”</a:t>
            </a:r>
          </a:p>
          <a:p>
            <a:pPr lvl="1" eaLnBrk="1" hangingPunct="1">
              <a:defRPr/>
            </a:pPr>
            <a:r>
              <a:rPr lang="en-US" altLang="en-US" sz="3200" dirty="0"/>
              <a:t>“Thanks for reminding me and watching me.”</a:t>
            </a:r>
            <a:endParaRPr lang="en-US" sz="28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discussion of past or future drinking outside of meetings with therapist</a:t>
            </a: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4DE33-7FFE-4286-90DB-3E11B4F1C4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ADCC4E0-D268-49B2-809E-48C5079F7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11430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1314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101727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Disulfiram Contract Outcomes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266701" y="1524000"/>
            <a:ext cx="9677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Reduced drinking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Greater marital satisfaction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Less intimate partner violence</a:t>
            </a:r>
          </a:p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Better functioning in children</a:t>
            </a: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4DE33-7FFE-4286-90DB-3E11B4F1C4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ADCC4E0-D268-49B2-809E-48C5079F7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11430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1843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4" y="327412"/>
            <a:ext cx="9858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Naltrexone for Alcohol Use Disorder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319086" y="1219200"/>
            <a:ext cx="9544050" cy="393141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Mechanism of action: May reduce alcohol-induced craving (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priming response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and alcohol reward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Does not reduce likelihood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drinking, but reduces likelihood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drinking; helps contain a slip (lapse) rather than leading to relapse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Comes in oral and extended-release (4-week) IM injectable form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Like with disulfiram, non-adherence is very common, with resultant poor outcomes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27199-1B7E-4980-93E9-0564F7AC6C6E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0" y="1066800"/>
            <a:ext cx="9686925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50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63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Disclosures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00100" y="6858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800100" y="914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870" y="1536174"/>
            <a:ext cx="8686800" cy="23452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50000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Dr. Weiss has previously consulted to Alkermes, which manufactures extended-release naltrexone (Vivitrol)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5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4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2" y="691973"/>
            <a:ext cx="9858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Value of Cognitive-Behavioral Therapy (CBT) with Naltrexone for Alcohol Use Disorder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476249" y="2209800"/>
            <a:ext cx="9544050" cy="393141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CBT includes discussion of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abstinence violation effect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Distinguishing between lapse (slip) and full-blown relapse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Similar to mechanism of action of naltrexone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27199-1B7E-4980-93E9-0564F7AC6C6E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161924" y="1981200"/>
            <a:ext cx="9686925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1873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4" y="327412"/>
            <a:ext cx="9858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Naltrexone + CBT for Alcohol Use Disorder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319086" y="1219200"/>
            <a:ext cx="9544050" cy="393141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Anton et al. (2005)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160 pts on naltrexone or placebo randomized to 12 CBT or 4 motivational enhancement therapy (MET) sessions over 12 weeks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Naltrexone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ntx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patients had longer time to relapse than placebo</a:t>
            </a:r>
          </a:p>
          <a:p>
            <a:pPr eaLnBrk="1" hangingPunct="1"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Ntx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CBT patients had best outcomes, better than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ntx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MET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conflicting studies on specific value of CBT with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ntx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27199-1B7E-4980-93E9-0564F7AC6C6E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0" y="1219200"/>
            <a:ext cx="9686925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6083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602" y="86532"/>
            <a:ext cx="10287000" cy="1208868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Acamprosate 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idx="1"/>
          </p:nvPr>
        </p:nvSpPr>
        <p:spPr>
          <a:xfrm>
            <a:off x="257177" y="1828800"/>
            <a:ext cx="9686924" cy="441959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Mechanism of action: interacts with glutamate and GABA neurotransmitters systems </a:t>
            </a:r>
          </a:p>
          <a:p>
            <a:pPr eaLnBrk="1" hangingPunct="1">
              <a:defRPr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May reduce protracted withdrawal symptoms</a:t>
            </a:r>
          </a:p>
          <a:p>
            <a:pPr marL="0" indent="0" eaLnBrk="1" hangingPunct="1">
              <a:buNone/>
              <a:defRPr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algn="l"/>
            <a:fld id="{56859FE2-07F1-432A-8105-8AE6264B57C4}" type="slidenum">
              <a:rPr lang="en-US" smtClean="0">
                <a:latin typeface="Arial" charset="0"/>
                <a:cs typeface="Arial" charset="0"/>
              </a:rPr>
              <a:pPr algn="l"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C533D69-1E60-42CD-BA34-65565AE3E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13716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1692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Acamprosate: Turning a Lemon into Lemonade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24000"/>
            <a:ext cx="9601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Requires 3x a day dosing</a:t>
            </a:r>
          </a:p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’ method</a:t>
            </a: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algn="l"/>
            <a:fld id="{15BBE2C1-A95D-4229-865D-6508E5286C7A}" type="slidenum">
              <a:rPr lang="en-US" smtClean="0">
                <a:latin typeface="Arial" charset="0"/>
                <a:cs typeface="Arial" charset="0"/>
              </a:rPr>
              <a:pPr algn="l"/>
              <a:t>23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90F80A8E-F41D-479E-9E81-DFF1853F6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" y="12954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379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36B1361B-064C-001A-2E49-48A61EA02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1100" y="7088"/>
            <a:ext cx="7924800" cy="9144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NIAAA COMBINE Study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FF020FC3-F913-2BF3-DFBB-E4546D1DF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656" y="921488"/>
            <a:ext cx="8929687" cy="41941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Studied optimal combinations of medications, behavioral Tx for alcohol use disorder (N=1,383)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Patients receive naltrexone, acamprosate, both, or neither; all pts receiving pills received Medical Mgmt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Half of the patients received specialized psychotherapy (the Combined Behavioral Intervention, or CBI), in addition to Medical Management (MM)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Results: Naltrexone, CBI both effective, but no combinations improved outcomes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cohort received CBI alone, no pills or MM: enabled an examination of placebo effect (CBI vs. CBI + placebo pills + MM)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        Anton et al., 2006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altLang="en-US" sz="2800" b="1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7B90861A-D6A6-339D-01E3-00F15E961521}"/>
              </a:ext>
            </a:extLst>
          </p:cNvPr>
          <p:cNvSpPr/>
          <p:nvPr/>
        </p:nvSpPr>
        <p:spPr>
          <a:xfrm>
            <a:off x="571500" y="7620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4222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2D3DB41-7478-EF6F-8DAA-701FCE63D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-152400"/>
            <a:ext cx="7772400" cy="12192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Days Abstinent at Baseline </a:t>
            </a:r>
            <a:b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(Past 90 Days) and Week 16</a:t>
            </a:r>
          </a:p>
        </p:txBody>
      </p:sp>
      <p:graphicFrame>
        <p:nvGraphicFramePr>
          <p:cNvPr id="203819" name="Group 43">
            <a:extLst>
              <a:ext uri="{FF2B5EF4-FFF2-40B4-BE49-F238E27FC236}">
                <a16:creationId xmlns:a16="http://schemas.microsoft.com/office/drawing/2014/main" id="{4CD0FD0F-5999-4FF8-6B25-36E6B500992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4639918"/>
              </p:ext>
            </p:extLst>
          </p:nvPr>
        </p:nvGraphicFramePr>
        <p:xfrm>
          <a:off x="1257301" y="1143000"/>
          <a:ext cx="7731125" cy="354787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337950316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37897537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4033871789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533336708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Percent Days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Abstinent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Baseline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(mean)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Week 16*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(mean)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Mixed   model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p-value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163578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CBI+MM+Placebo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(n = 156)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25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0.0002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88967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MM+Placebo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(n = 153)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25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28963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CBI Alone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(n = 157)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24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67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299026"/>
                  </a:ext>
                </a:extLst>
              </a:tr>
            </a:tbl>
          </a:graphicData>
        </a:graphic>
      </p:graphicFrame>
      <p:sp>
        <p:nvSpPr>
          <p:cNvPr id="203808" name="Rectangle 32">
            <a:extLst>
              <a:ext uri="{FF2B5EF4-FFF2-40B4-BE49-F238E27FC236}">
                <a16:creationId xmlns:a16="http://schemas.microsoft.com/office/drawing/2014/main" id="{BAC88D6B-3B39-C5BF-8AB3-21F2C415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42" y="5257800"/>
            <a:ext cx="7772400" cy="9144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*Pair-wise comparison tests: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1 vs. 2, p = 0.04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	2 vs. 3, p = 0.03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   1 vs. 3, p &lt; 0.001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Weiss et al., 2008</a:t>
            </a:r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CA47A48E-B133-E269-F8CB-E34E69838CE3}"/>
              </a:ext>
            </a:extLst>
          </p:cNvPr>
          <p:cNvSpPr/>
          <p:nvPr/>
        </p:nvSpPr>
        <p:spPr>
          <a:xfrm>
            <a:off x="495300" y="914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63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400" b="1">
                <a:solidFill>
                  <a:srgbClr val="1F497D"/>
                </a:solidFill>
                <a:latin typeface="Arial" pitchFamily="34" charset="0"/>
              </a:rPr>
              <a:t>‘Active ingredients’ of MM</a:t>
            </a:r>
            <a:endParaRPr lang="en-US" sz="440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00100" y="6858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20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1F497D"/>
              </a:buClr>
              <a:buSzPct val="120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</a:pPr>
            <a:endParaRPr lang="en-US" sz="3200" b="1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800100" y="914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870" y="1536174"/>
            <a:ext cx="8686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Overall health check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Advice to abstain from drinking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Check on medication: efficacy, tolerability, 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</a:rPr>
              <a:t>adherence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Advice to attend mutual-help groups, e.g., AA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4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>
            <a:extLst>
              <a:ext uri="{FF2B5EF4-FFF2-40B4-BE49-F238E27FC236}">
                <a16:creationId xmlns:a16="http://schemas.microsoft.com/office/drawing/2014/main" id="{9243CB44-6830-6D89-9C19-6630257A6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Patients Attending AA in the Week </a:t>
            </a:r>
            <a:b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Baseline and During Treatment </a:t>
            </a:r>
          </a:p>
        </p:txBody>
      </p:sp>
      <p:graphicFrame>
        <p:nvGraphicFramePr>
          <p:cNvPr id="209923" name="Group 1027">
            <a:extLst>
              <a:ext uri="{FF2B5EF4-FFF2-40B4-BE49-F238E27FC236}">
                <a16:creationId xmlns:a16="http://schemas.microsoft.com/office/drawing/2014/main" id="{F5CB203F-4B37-1BB3-5202-0FB4BAA7E99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257300" y="1828800"/>
          <a:ext cx="7843838" cy="3524425"/>
        </p:xfrm>
        <a:graphic>
          <a:graphicData uri="http://schemas.openxmlformats.org/drawingml/2006/table">
            <a:tbl>
              <a:tblPr/>
              <a:tblGrid>
                <a:gridCol w="266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Patients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Attending AA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Baseline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 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%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During Treatment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n              %   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        </a:t>
                      </a:r>
                      <a:endParaRPr kumimoji="0" lang="en-US" altLang="en-US" sz="20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MM+Placebo</a:t>
                      </a: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                  </a:t>
                      </a: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24             32   </a:t>
                      </a: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CBI+MM+Placebo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34             22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51             33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CBI Alone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35             22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    32            20</a:t>
                      </a:r>
                    </a:p>
                  </a:txBody>
                  <a:tcPr marT="45710" marB="4571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03" name="Rectangle 1054">
            <a:extLst>
              <a:ext uri="{FF2B5EF4-FFF2-40B4-BE49-F238E27FC236}">
                <a16:creationId xmlns:a16="http://schemas.microsoft.com/office/drawing/2014/main" id="{AAACAE4A-17A3-355A-BD5B-5EBE99CA0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4102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Chi-square = 7.38, df = 2, p &lt; 0.03</a:t>
            </a:r>
          </a:p>
        </p:txBody>
      </p:sp>
      <p:sp>
        <p:nvSpPr>
          <p:cNvPr id="50204" name="Line 1055">
            <a:extLst>
              <a:ext uri="{FF2B5EF4-FFF2-40B4-BE49-F238E27FC236}">
                <a16:creationId xmlns:a16="http://schemas.microsoft.com/office/drawing/2014/main" id="{547E5BC3-04BB-90A9-167E-46ADBEEB5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371600"/>
            <a:ext cx="8153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E1BDA00D-502F-EDB1-9C77-9F86C6996DC7}"/>
              </a:ext>
            </a:extLst>
          </p:cNvPr>
          <p:cNvSpPr/>
          <p:nvPr/>
        </p:nvSpPr>
        <p:spPr>
          <a:xfrm>
            <a:off x="1104900" y="13716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57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D446FDA-E90D-B0C5-D8D2-85FEC85B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553" y="474035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AA Attendance Account for Better Drinking Outcomes in the 2 Groups Receiving MM + Placebo?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202D48C-BBCA-86BB-D5D8-9F7822D6B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7300" y="2286000"/>
            <a:ext cx="77724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altLang="en-US" dirty="0"/>
              <a:t>				</a:t>
            </a:r>
            <a:r>
              <a:rPr lang="en-US" altLang="en-US" b="1" i="1" u="sng" dirty="0">
                <a:solidFill>
                  <a:schemeClr val="tx2"/>
                </a:solidFill>
              </a:rPr>
              <a:t>Partially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AA attendance during treatment was a significant predictor of % days abstinent during treatment (p=.03)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en-US" altLang="en-US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the overall analysis was adjusted for AA attendance during treatment, the differences remained significant (p&lt;0.001)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altLang="en-US" b="1" dirty="0"/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altLang="en-US" b="1" dirty="0"/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altLang="en-US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0B507993-BABA-2D43-3013-8DF2A5453E32}"/>
              </a:ext>
            </a:extLst>
          </p:cNvPr>
          <p:cNvSpPr/>
          <p:nvPr/>
        </p:nvSpPr>
        <p:spPr>
          <a:xfrm>
            <a:off x="1055281" y="21336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3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DD96F0A7-5849-8D50-8FD0-A3801C42E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2286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altLang="en-US" sz="4300" b="1" dirty="0">
                <a:solidFill>
                  <a:schemeClr val="tx2"/>
                </a:solidFill>
              </a:rPr>
              <a:t>Pill-Taking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00EE61C7-F1B5-43E3-F8D5-368268127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daily reminder of the reason for </a:t>
            </a:r>
          </a:p>
          <a:p>
            <a:pPr marL="609600" indent="-609600">
              <a:buNone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the pill-taking</a:t>
            </a:r>
          </a:p>
          <a:p>
            <a:pPr marL="609600" indent="-609600"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Reinforces recovery efforts </a:t>
            </a:r>
          </a:p>
          <a:p>
            <a:pPr marL="609600" indent="-609600"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additional benefit of medication adherence</a:t>
            </a:r>
          </a:p>
          <a:p>
            <a:pPr marL="609600" indent="-609600">
              <a:defRPr/>
            </a:pPr>
            <a:endParaRPr lang="en-US" altLang="en-US" b="1" dirty="0"/>
          </a:p>
          <a:p>
            <a:pPr marL="609600" indent="-609600">
              <a:buNone/>
              <a:defRPr/>
            </a:pPr>
            <a:endParaRPr lang="en-US" altLang="en-US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0FD92FA4-D6F1-746B-3684-5A68BB14F557}"/>
              </a:ext>
            </a:extLst>
          </p:cNvPr>
          <p:cNvSpPr/>
          <p:nvPr/>
        </p:nvSpPr>
        <p:spPr>
          <a:xfrm>
            <a:off x="571500" y="1227138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3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394" y="342406"/>
            <a:ext cx="874395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Goals of Behavioral Therapy in Addition to Medication Treatment?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19200"/>
            <a:ext cx="9686925" cy="4419600"/>
          </a:xfrm>
        </p:spPr>
        <p:txBody>
          <a:bodyPr/>
          <a:lstStyle/>
          <a:p>
            <a:pPr eaLnBrk="1" hangingPunct="1">
              <a:defRPr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Medication adherence</a:t>
            </a:r>
          </a:p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Define and attain SUD goals: abstinence or reduction</a:t>
            </a:r>
          </a:p>
          <a:p>
            <a:pPr eaLnBrk="1" hangingPunct="1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Deal with other problems: mental and physical health, interpersonal, work/school, housing, etc. </a:t>
            </a:r>
          </a:p>
          <a:p>
            <a:pPr eaLnBrk="1" hangingPunct="1">
              <a:defRPr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algn="l"/>
            <a:fld id="{0D64DE33-7FFE-4286-90DB-3E11B4F1C47A}" type="slidenum">
              <a:rPr lang="en-US" smtClean="0">
                <a:latin typeface="Arial" charset="0"/>
                <a:cs typeface="Arial" charset="0"/>
              </a:rPr>
              <a:pPr algn="l"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300037" y="2057400"/>
            <a:ext cx="9686925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611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solidFill>
                  <a:schemeClr val="bg1"/>
                </a:solidFill>
              </a:rPr>
              <a:t>Pharmacotherapy of Opioid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976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41330" y="44132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26061" y="3311901"/>
            <a:ext cx="21888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Intrinsic Activity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178228"/>
            <a:ext cx="10287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 Medications: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Agonist (Methadone), Partial Agonist (Buprenorphine), Antagonist (Naltrexone)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755901" y="1725577"/>
          <a:ext cx="6838975" cy="444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187938" y="6109546"/>
            <a:ext cx="2609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Dose of Opioid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819902" y="2207048"/>
            <a:ext cx="13721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Full Agonist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(Methadone)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4976" y="3311901"/>
            <a:ext cx="18081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Partial Agonist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(Buprenorphine)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727198" y="4953002"/>
            <a:ext cx="26161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Antagonist (Naltrexone)</a:t>
            </a:r>
          </a:p>
        </p:txBody>
      </p:sp>
      <p:sp>
        <p:nvSpPr>
          <p:cNvPr id="2058" name="Line 5"/>
          <p:cNvSpPr>
            <a:spLocks noChangeShapeType="1"/>
          </p:cNvSpPr>
          <p:nvPr/>
        </p:nvSpPr>
        <p:spPr bwMode="auto">
          <a:xfrm>
            <a:off x="257175" y="1447800"/>
            <a:ext cx="96869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4350" y="6356360"/>
            <a:ext cx="2400300" cy="365125"/>
          </a:xfrm>
          <a:noFill/>
        </p:spPr>
        <p:txBody>
          <a:bodyPr wrap="squar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E5BF-C7EC-4EAF-960B-CC5E7DA43E50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solidFill>
                  <a:schemeClr val="bg1"/>
                </a:solidFill>
              </a:rPr>
              <a:t>Buprenorphine and Behavioral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170792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28601"/>
            <a:ext cx="9144000" cy="2301875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en-US" b="1" spc="-100" dirty="0">
                <a:latin typeface="Arial"/>
              </a:rPr>
            </a:br>
            <a:r>
              <a:rPr lang="en-US" sz="4000" b="1" dirty="0">
                <a:solidFill>
                  <a:schemeClr val="tx1"/>
                </a:solidFill>
              </a:rPr>
              <a:t>Drug Abuse Treatment Act of  2000 in U.S.A.</a:t>
            </a:r>
            <a:endParaRPr lang="en-US" b="1" spc="-1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81100" y="2286000"/>
            <a:ext cx="8001000" cy="3200400"/>
          </a:xfrm>
        </p:spPr>
        <p:txBody>
          <a:bodyPr/>
          <a:lstStyle/>
          <a:p>
            <a:pPr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“Physicians must attest that they have the capacity to refer addiction treatment patients for appropriate counseling”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V="1">
            <a:off x="1181100" y="24384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1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What is “Appropriate Counseling?”</a:t>
            </a:r>
          </a:p>
        </p:txBody>
      </p:sp>
    </p:spTree>
    <p:extLst>
      <p:ext uri="{BB962C8B-B14F-4D97-AF65-F5344CB8AC3E}">
        <p14:creationId xmlns:p14="http://schemas.microsoft.com/office/powerpoint/2010/main" val="53307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381001"/>
            <a:ext cx="7772400" cy="499533"/>
          </a:xfrm>
        </p:spPr>
        <p:txBody>
          <a:bodyPr/>
          <a:lstStyle/>
          <a:p>
            <a:pPr>
              <a:defRPr/>
            </a:pPr>
            <a:r>
              <a:rPr lang="en-US" sz="3556" b="1" dirty="0">
                <a:solidFill>
                  <a:schemeClr val="accent1">
                    <a:lumMod val="75000"/>
                  </a:schemeClr>
                </a:solidFill>
              </a:rPr>
              <a:t>Prescription Opioid Addiction Treatment Study (POATS)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183160"/>
            <a:ext cx="8610600" cy="42672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44" dirty="0"/>
              <a:t>Largest study of treatment of prescription opioid dependence (N=653 at 10 U.S. sites)</a:t>
            </a:r>
          </a:p>
          <a:p>
            <a:pPr>
              <a:spcBef>
                <a:spcPct val="0"/>
              </a:spcBef>
              <a:defRPr/>
            </a:pPr>
            <a:r>
              <a:rPr lang="en-US" sz="2844" dirty="0"/>
              <a:t>Studied different lengths of buprenorphine-naloxone (</a:t>
            </a:r>
            <a:r>
              <a:rPr lang="en-US" sz="2844" dirty="0" err="1"/>
              <a:t>bup-nx</a:t>
            </a:r>
            <a:r>
              <a:rPr lang="en-US" sz="2844" dirty="0"/>
              <a:t>) + different intensities of counseling</a:t>
            </a:r>
          </a:p>
          <a:p>
            <a:pPr>
              <a:spcBef>
                <a:spcPct val="0"/>
              </a:spcBef>
              <a:defRPr/>
            </a:pPr>
            <a:r>
              <a:rPr lang="en-US" sz="2844" dirty="0"/>
              <a:t>‘Success’: abstinence or near-abstinence from </a:t>
            </a:r>
            <a:r>
              <a:rPr lang="en-US" sz="2844" dirty="0" err="1"/>
              <a:t>opioids</a:t>
            </a:r>
            <a:endParaRPr lang="en-US" sz="2844" dirty="0"/>
          </a:p>
          <a:p>
            <a:pPr lvl="1">
              <a:spcBef>
                <a:spcPct val="0"/>
              </a:spcBef>
              <a:defRPr/>
            </a:pPr>
            <a:r>
              <a:rPr lang="en-US" sz="2844" dirty="0"/>
              <a:t>7% success with 4-week taper </a:t>
            </a:r>
          </a:p>
          <a:p>
            <a:pPr lvl="1">
              <a:spcBef>
                <a:spcPct val="0"/>
              </a:spcBef>
              <a:defRPr/>
            </a:pPr>
            <a:r>
              <a:rPr lang="en-US" sz="2844" dirty="0"/>
              <a:t>49% success while stable on </a:t>
            </a:r>
            <a:r>
              <a:rPr lang="en-US" sz="2844" dirty="0" err="1"/>
              <a:t>bup-nx</a:t>
            </a:r>
            <a:r>
              <a:rPr lang="en-US" sz="2844" dirty="0"/>
              <a:t> x 12 </a:t>
            </a:r>
            <a:r>
              <a:rPr lang="en-US" sz="2844" dirty="0" err="1"/>
              <a:t>wks</a:t>
            </a:r>
            <a:r>
              <a:rPr lang="en-US" sz="2844" dirty="0"/>
              <a:t> </a:t>
            </a:r>
          </a:p>
          <a:p>
            <a:pPr lvl="1">
              <a:spcBef>
                <a:spcPct val="0"/>
              </a:spcBef>
              <a:defRPr/>
            </a:pPr>
            <a:r>
              <a:rPr lang="en-US" sz="2844" dirty="0"/>
              <a:t>9% success after 2nd taper after 12-wk </a:t>
            </a:r>
            <a:r>
              <a:rPr lang="en-US" sz="2844" dirty="0" err="1"/>
              <a:t>bup-nx</a:t>
            </a:r>
            <a:endParaRPr lang="en-US" sz="2844" dirty="0"/>
          </a:p>
          <a:p>
            <a:pPr>
              <a:spcBef>
                <a:spcPct val="0"/>
              </a:spcBef>
              <a:defRPr/>
            </a:pPr>
            <a:r>
              <a:rPr lang="en-US" sz="2844" dirty="0"/>
              <a:t>Adding counseling to </a:t>
            </a:r>
            <a:r>
              <a:rPr lang="en-US" sz="2844" dirty="0" err="1"/>
              <a:t>bup-nx</a:t>
            </a:r>
            <a:r>
              <a:rPr lang="en-US" sz="2844" dirty="0"/>
              <a:t> and weekly medical management did </a:t>
            </a:r>
            <a:r>
              <a:rPr lang="en-US" sz="2844" dirty="0">
                <a:solidFill>
                  <a:srgbClr val="FF0000"/>
                </a:solidFill>
              </a:rPr>
              <a:t>not</a:t>
            </a:r>
            <a:r>
              <a:rPr lang="en-US" sz="2844" dirty="0"/>
              <a:t> improve outcome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800" i="1" dirty="0">
                <a:solidFill>
                  <a:srgbClr val="000000"/>
                </a:solidFill>
              </a:rPr>
              <a:t>                 Weiss et al. 2011</a:t>
            </a:r>
            <a:endParaRPr lang="en-US" sz="2844" i="1" dirty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8700" y="6031091"/>
            <a:ext cx="2133600" cy="324556"/>
          </a:xfrm>
          <a:noFill/>
        </p:spPr>
        <p:txBody>
          <a:bodyPr wrap="square"/>
          <a:lstStyle/>
          <a:p>
            <a:pPr algn="l"/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90117" name="Line 4"/>
          <p:cNvSpPr>
            <a:spLocks noChangeShapeType="1"/>
          </p:cNvSpPr>
          <p:nvPr/>
        </p:nvSpPr>
        <p:spPr bwMode="auto">
          <a:xfrm>
            <a:off x="876300" y="1219200"/>
            <a:ext cx="8610600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04900" y="304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000" b="1">
                <a:solidFill>
                  <a:srgbClr val="1F497D"/>
                </a:solidFill>
                <a:latin typeface="Arial" pitchFamily="34" charset="0"/>
              </a:rPr>
              <a:t>Counseling in the context of buprenorphine treatment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76300" y="17526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4 major studies have shown that adding counseling to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</a:rPr>
              <a:t>buprenorphine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 + medical management (MM) is not superior to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</a:rPr>
              <a:t>buprenorphine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 + MM alone </a:t>
            </a:r>
          </a:p>
          <a:p>
            <a:pPr algn="l" eaLnBrk="1" hangingPunct="1">
              <a:spcBef>
                <a:spcPct val="20000"/>
              </a:spcBef>
              <a:buClr>
                <a:srgbClr val="1F497D"/>
              </a:buClr>
              <a:buSzPct val="150000"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1F497D"/>
              </a:buClr>
              <a:buSzPct val="150000"/>
            </a:pPr>
            <a:r>
              <a:rPr lang="en-US" i="1" dirty="0">
                <a:solidFill>
                  <a:prstClr val="black"/>
                </a:solidFill>
                <a:latin typeface="Arial" pitchFamily="34" charset="0"/>
              </a:rPr>
              <a:t>Carroll &amp; Weiss, 2017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800100" y="1676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058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28700" y="-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000" b="1" dirty="0">
                <a:solidFill>
                  <a:srgbClr val="1F497D"/>
                </a:solidFill>
                <a:latin typeface="Arial" pitchFamily="34" charset="0"/>
              </a:rPr>
              <a:t>Key questions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76300" y="9906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14350" indent="-514350" algn="l" eaLnBrk="1" hangingPunct="1">
              <a:spcBef>
                <a:spcPct val="20000"/>
              </a:spcBef>
              <a:buClr>
                <a:srgbClr val="1F497D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Is buprenorphine that effective?</a:t>
            </a:r>
          </a:p>
          <a:p>
            <a:pPr marL="514350" indent="-514350" algn="l" eaLnBrk="1" hangingPunct="1">
              <a:spcBef>
                <a:spcPct val="20000"/>
              </a:spcBef>
              <a:buClr>
                <a:srgbClr val="1F497D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Is MM that effective?</a:t>
            </a:r>
          </a:p>
          <a:p>
            <a:pPr marL="514350" indent="-514350" algn="l" eaLnBrk="1" hangingPunct="1">
              <a:spcBef>
                <a:spcPct val="20000"/>
              </a:spcBef>
              <a:buClr>
                <a:srgbClr val="1F497D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Is counseling that ineffective for this population?</a:t>
            </a:r>
          </a:p>
          <a:p>
            <a:pPr marL="514350" indent="-514350" algn="l" eaLnBrk="1" hangingPunct="1">
              <a:spcBef>
                <a:spcPct val="20000"/>
              </a:spcBef>
              <a:buClr>
                <a:srgbClr val="1F497D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</a:rPr>
              <a:t>Are there subgroups of patients who benefit from additional counseling, including those with co-occurring psychiatric disorders?</a:t>
            </a:r>
          </a:p>
          <a:p>
            <a:pPr marL="514350" indent="-514350" algn="l" eaLnBrk="1" hangingPunct="1">
              <a:spcBef>
                <a:spcPct val="20000"/>
              </a:spcBef>
              <a:buClr>
                <a:srgbClr val="1F497D"/>
              </a:buClr>
              <a:buSzPct val="100000"/>
              <a:defRPr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  <a:buFont typeface="Monotype Sorts"/>
              <a:buChar char="n"/>
              <a:defRPr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723900" y="914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8700" y="228600"/>
            <a:ext cx="82296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Wei</a:t>
            </a:r>
          </a:p>
        </p:txBody>
      </p:sp>
      <p:sp>
        <p:nvSpPr>
          <p:cNvPr id="15363" name="Title 9"/>
          <p:cNvSpPr>
            <a:spLocks noGrp="1"/>
          </p:cNvSpPr>
          <p:nvPr>
            <p:ph type="ctrTitle"/>
          </p:nvPr>
        </p:nvSpPr>
        <p:spPr>
          <a:xfrm>
            <a:off x="1257300" y="1752600"/>
            <a:ext cx="7772400" cy="2133600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Question #1: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Is buprenorphine that effective?</a:t>
            </a:r>
            <a:endParaRPr lang="en-US" sz="6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Is buprenorphine that </a:t>
            </a:r>
            <a:r>
              <a:rPr lang="en-US" sz="4000" b="1" dirty="0"/>
              <a:t>effective</a:t>
            </a:r>
            <a:r>
              <a:rPr lang="en-US" sz="4000" b="1" dirty="0">
                <a:solidFill>
                  <a:srgbClr val="1F497D"/>
                </a:solidFill>
              </a:rPr>
              <a:t>?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76300" y="1066800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Compared to what?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Yes-- but room for improvement</a:t>
            </a:r>
          </a:p>
          <a:p>
            <a:pPr marL="457200" lvl="1" indent="0">
              <a:buClr>
                <a:srgbClr val="1F497D"/>
              </a:buClr>
              <a:buNone/>
            </a:pPr>
            <a:endParaRPr lang="en-US" sz="29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9144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392187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Job 1: The Importance of Medication Adherence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2092935"/>
            <a:ext cx="8610600" cy="40386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3600" dirty="0"/>
              <a:t> </a:t>
            </a:r>
            <a:r>
              <a:rPr lang="en-US" altLang="en-US" sz="4400" dirty="0"/>
              <a:t>Medications only work if you take them.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4400" dirty="0"/>
              <a:t> Many people don</a:t>
            </a:r>
            <a:r>
              <a:rPr lang="en-US" altLang="en-US" sz="4400" dirty="0">
                <a:latin typeface="Arial" panose="020B0604020202020204" pitchFamily="34" charset="0"/>
              </a:rPr>
              <a:t>’</a:t>
            </a:r>
            <a:r>
              <a:rPr lang="en-US" altLang="en-US" sz="4400" dirty="0"/>
              <a:t>t take them.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838200" y="16764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67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8700" y="228600"/>
            <a:ext cx="82296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Wei</a:t>
            </a:r>
          </a:p>
        </p:txBody>
      </p:sp>
      <p:sp>
        <p:nvSpPr>
          <p:cNvPr id="15363" name="Title 9"/>
          <p:cNvSpPr>
            <a:spLocks noGrp="1"/>
          </p:cNvSpPr>
          <p:nvPr>
            <p:ph type="ctrTitle"/>
          </p:nvPr>
        </p:nvSpPr>
        <p:spPr>
          <a:xfrm>
            <a:off x="1257300" y="1752600"/>
            <a:ext cx="7772400" cy="2133600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Question #2: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Is medical management that effective?</a:t>
            </a:r>
            <a:endParaRPr lang="en-US" sz="6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63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400" b="1">
                <a:solidFill>
                  <a:srgbClr val="1F497D"/>
                </a:solidFill>
                <a:latin typeface="Arial" pitchFamily="34" charset="0"/>
              </a:rPr>
              <a:t>‘Active ingredients’ of MM</a:t>
            </a:r>
            <a:endParaRPr lang="en-US" sz="440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00100" y="6858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20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1F497D"/>
              </a:buClr>
              <a:buSzPct val="120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</a:pPr>
            <a:endParaRPr lang="en-US" sz="3200" b="1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75000"/>
            </a:pPr>
            <a:endParaRPr lang="en-US" sz="3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800100" y="914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1066800"/>
            <a:ext cx="8686800" cy="63340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Overall health check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Urine monitoring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Check on medication: efficacy, adherence, tolerability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Monitor craving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Advice to abstain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Arial" pitchFamily="34" charset="0"/>
              </a:rPr>
              <a:t>Advice to attend mutual-help groups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But, MM in these studies more intensive than community standard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1F497D"/>
              </a:buClr>
              <a:buSzPct val="150000"/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8700" y="228600"/>
            <a:ext cx="82296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Wei</a:t>
            </a:r>
          </a:p>
        </p:txBody>
      </p:sp>
      <p:sp>
        <p:nvSpPr>
          <p:cNvPr id="15363" name="Title 9"/>
          <p:cNvSpPr>
            <a:spLocks noGrp="1"/>
          </p:cNvSpPr>
          <p:nvPr>
            <p:ph type="ctrTitle"/>
          </p:nvPr>
        </p:nvSpPr>
        <p:spPr>
          <a:xfrm>
            <a:off x="1257300" y="1752600"/>
            <a:ext cx="7772400" cy="2133600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Question #3: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Are behavioral treatments that ineffective with this population?</a:t>
            </a:r>
            <a:endParaRPr lang="en-US" sz="5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22860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</a:t>
            </a:r>
            <a:r>
              <a:rPr lang="en-US" sz="4000" b="1" dirty="0">
                <a:solidFill>
                  <a:srgbClr val="FF0000"/>
                </a:solidFill>
              </a:rPr>
              <a:t>all</a:t>
            </a:r>
            <a:r>
              <a:rPr lang="en-US" sz="4000" b="1" dirty="0">
                <a:solidFill>
                  <a:srgbClr val="1F497D"/>
                </a:solidFill>
              </a:rPr>
              <a:t> behavioral interventions ineffective with this population? 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52500" y="2286000"/>
            <a:ext cx="8610600" cy="4038600"/>
          </a:xfrm>
        </p:spPr>
        <p:txBody>
          <a:bodyPr/>
          <a:lstStyle/>
          <a:p>
            <a:pPr lvl="5">
              <a:buClr>
                <a:srgbClr val="1F497D"/>
              </a:buClr>
              <a:buNone/>
            </a:pPr>
            <a:r>
              <a:rPr lang="en-US" sz="8800" dirty="0"/>
              <a:t>    No</a:t>
            </a:r>
          </a:p>
          <a:p>
            <a:pPr lvl="2">
              <a:buClr>
                <a:srgbClr val="1F497D"/>
              </a:buClr>
            </a:pPr>
            <a:endParaRPr lang="en-US" sz="18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3716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behavioral interventions  that ineffective? 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40081" y="1370611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3 RCTs show </a:t>
            </a:r>
            <a:r>
              <a:rPr lang="en-US" sz="3600" dirty="0">
                <a:solidFill>
                  <a:srgbClr val="FF0000"/>
                </a:solidFill>
              </a:rPr>
              <a:t>benefit </a:t>
            </a:r>
            <a:r>
              <a:rPr lang="en-US" sz="3600" dirty="0"/>
              <a:t>of behavioral </a:t>
            </a:r>
            <a:r>
              <a:rPr lang="en-US" sz="3600" dirty="0" err="1"/>
              <a:t>tx</a:t>
            </a:r>
            <a:endParaRPr lang="en-US" sz="36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All had either contingency management, computerized treatment, or both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App-based interventions currently in use, some of them offering contingency management within the app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US" sz="1800" dirty="0"/>
              <a:t>Bickel et al., 2000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US" sz="1800" dirty="0"/>
              <a:t>Schottenfeld et al., 2005</a:t>
            </a:r>
          </a:p>
          <a:p>
            <a:pPr marL="0" indent="0">
              <a:buClr>
                <a:srgbClr val="1F497D"/>
              </a:buClr>
              <a:buNone/>
            </a:pPr>
            <a:r>
              <a:rPr lang="en-US" sz="1800" dirty="0"/>
              <a:t>Christensen et al., 2014</a:t>
            </a:r>
          </a:p>
          <a:p>
            <a:pPr marL="914400" lvl="2" indent="0">
              <a:buClr>
                <a:srgbClr val="1F497D"/>
              </a:buClr>
              <a:buNone/>
            </a:pPr>
            <a:endParaRPr lang="en-US" sz="25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2192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41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RCTs vs. Real-world Results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40081" y="1370611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Non-randomized observational and database studies may yield different results from RCTs </a:t>
            </a:r>
          </a:p>
          <a:p>
            <a:pPr lvl="1">
              <a:buClr>
                <a:srgbClr val="1F497D"/>
              </a:buClr>
            </a:pPr>
            <a:r>
              <a:rPr lang="en-US" sz="3200" dirty="0"/>
              <a:t>Different level of patient motivation </a:t>
            </a:r>
          </a:p>
          <a:p>
            <a:pPr lvl="1">
              <a:buClr>
                <a:srgbClr val="1F497D"/>
              </a:buClr>
            </a:pPr>
            <a:r>
              <a:rPr lang="en-US" sz="3200" dirty="0"/>
              <a:t>No research infrastructure support</a:t>
            </a:r>
          </a:p>
          <a:p>
            <a:pPr lvl="1">
              <a:buClr>
                <a:srgbClr val="1F497D"/>
              </a:buClr>
            </a:pPr>
            <a:endParaRPr lang="en-US" sz="32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u="sng" dirty="0"/>
          </a:p>
          <a:p>
            <a:pPr marL="914400" lvl="2" indent="0">
              <a:buClr>
                <a:srgbClr val="1F497D"/>
              </a:buClr>
              <a:buNone/>
            </a:pPr>
            <a:endParaRPr lang="en-US" sz="25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2242" y="10668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4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behavioral interventions  that ineffective? 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40081" y="1370611"/>
            <a:ext cx="8610600" cy="4038600"/>
          </a:xfrm>
        </p:spPr>
        <p:txBody>
          <a:bodyPr/>
          <a:lstStyle/>
          <a:p>
            <a:pPr marL="0" indent="0">
              <a:buClr>
                <a:srgbClr val="1F497D"/>
              </a:buClr>
              <a:buNone/>
            </a:pPr>
            <a:r>
              <a:rPr lang="en-US" sz="3600" dirty="0"/>
              <a:t>Samples., 2022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Retrospective study of Medicaid data base, 2013-18 in ~5,000 pts with OUD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74% of pts had no or few (&lt;1 day/month) psychosocial services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17% had low-intensity services (avg. &lt;2 days/month)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9% had high-intensity services (avg. 7 days/month)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u="sng" dirty="0"/>
          </a:p>
          <a:p>
            <a:pPr marL="914400" lvl="2" indent="0">
              <a:buClr>
                <a:srgbClr val="1F497D"/>
              </a:buClr>
              <a:buNone/>
            </a:pPr>
            <a:endParaRPr lang="en-US" sz="25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2192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0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behavioral interventions  that ineffective? 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28700" y="1219200"/>
            <a:ext cx="8610600" cy="4038600"/>
          </a:xfrm>
        </p:spPr>
        <p:txBody>
          <a:bodyPr/>
          <a:lstStyle/>
          <a:p>
            <a:pPr marL="0" indent="0">
              <a:buClr>
                <a:srgbClr val="1F497D"/>
              </a:buClr>
              <a:buNone/>
            </a:pPr>
            <a:r>
              <a:rPr lang="en-US" sz="3600" dirty="0"/>
              <a:t>Samples., 2022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Buprenorphine retention was higher in the 2 groups receiving psychosocial services </a:t>
            </a:r>
          </a:p>
          <a:p>
            <a:pPr lvl="1">
              <a:buClr>
                <a:srgbClr val="1F497D"/>
              </a:buClr>
            </a:pPr>
            <a:r>
              <a:rPr lang="en-US" sz="3200" dirty="0"/>
              <a:t>Median days retained:136 vs.145 vs. 84 for high, low, and no services</a:t>
            </a:r>
          </a:p>
          <a:p>
            <a:pPr lvl="1">
              <a:buClr>
                <a:srgbClr val="1F497D"/>
              </a:buClr>
            </a:pPr>
            <a:r>
              <a:rPr lang="en-US" sz="3200" u="sng" dirty="0"/>
              <a:t>&gt;</a:t>
            </a:r>
            <a:r>
              <a:rPr lang="en-US" sz="3200" dirty="0"/>
              <a:t> 180 days retained: 42% vs. 43% vs. </a:t>
            </a:r>
            <a:r>
              <a:rPr lang="en-US" sz="3200" dirty="0">
                <a:solidFill>
                  <a:srgbClr val="FF0000"/>
                </a:solidFill>
              </a:rPr>
              <a:t>32% </a:t>
            </a:r>
            <a:r>
              <a:rPr lang="en-US" sz="3200" dirty="0"/>
              <a:t>for high, low, and no services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buClr>
                <a:srgbClr val="1F497D"/>
              </a:buClr>
            </a:pPr>
            <a:r>
              <a:rPr lang="en-US" sz="3200" dirty="0">
                <a:solidFill>
                  <a:srgbClr val="FF0000"/>
                </a:solidFill>
              </a:rPr>
              <a:t>Some</a:t>
            </a:r>
            <a:r>
              <a:rPr lang="en-US" sz="3200" dirty="0"/>
              <a:t> patients do well with </a:t>
            </a:r>
            <a:r>
              <a:rPr lang="en-US" sz="3200" dirty="0" err="1"/>
              <a:t>bupe</a:t>
            </a:r>
            <a:r>
              <a:rPr lang="en-US" sz="3200" dirty="0"/>
              <a:t> and MM and no other psychosocial services</a:t>
            </a:r>
          </a:p>
          <a:p>
            <a:pPr marL="457200" lvl="1" indent="0">
              <a:buClr>
                <a:srgbClr val="1F497D"/>
              </a:buClr>
              <a:buNone/>
            </a:pPr>
            <a:endParaRPr lang="en-US" sz="3200" u="sng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u="sng" dirty="0"/>
          </a:p>
          <a:p>
            <a:pPr marL="914400" lvl="2" indent="0">
              <a:buClr>
                <a:srgbClr val="1F497D"/>
              </a:buClr>
              <a:buNone/>
            </a:pPr>
            <a:endParaRPr lang="en-US" sz="25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2192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29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behavioral interventions  that ineffective? 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40081" y="1370611"/>
            <a:ext cx="8610600" cy="4038600"/>
          </a:xfrm>
        </p:spPr>
        <p:txBody>
          <a:bodyPr/>
          <a:lstStyle/>
          <a:p>
            <a:pPr marL="0" indent="0">
              <a:buClr>
                <a:srgbClr val="1F497D"/>
              </a:buClr>
              <a:buNone/>
            </a:pPr>
            <a:r>
              <a:rPr lang="en-US" sz="3600" dirty="0"/>
              <a:t>Samples., 2022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600" dirty="0"/>
              <a:t>Distinctions between data base studies vs. RCTs</a:t>
            </a:r>
          </a:p>
          <a:p>
            <a:pPr lvl="1">
              <a:buClr>
                <a:srgbClr val="1F497D"/>
              </a:buClr>
            </a:pPr>
            <a:r>
              <a:rPr lang="en-US" sz="3200" dirty="0"/>
              <a:t>Non-randomized studies: high-intensity </a:t>
            </a:r>
            <a:r>
              <a:rPr lang="en-US" sz="3200" dirty="0" err="1"/>
              <a:t>tx</a:t>
            </a:r>
            <a:r>
              <a:rPr lang="en-US" sz="3200" dirty="0"/>
              <a:t> can reflect poor initial outcomes</a:t>
            </a:r>
          </a:p>
          <a:p>
            <a:pPr lvl="1">
              <a:buClr>
                <a:srgbClr val="1F497D"/>
              </a:buClr>
            </a:pPr>
            <a:r>
              <a:rPr lang="en-US" sz="3200" dirty="0"/>
              <a:t>MM in RCTs could approximate low or even high-intensity services in database studies</a:t>
            </a:r>
          </a:p>
          <a:p>
            <a:pPr lvl="1">
              <a:buClr>
                <a:srgbClr val="1F497D"/>
              </a:buClr>
            </a:pPr>
            <a:endParaRPr lang="en-US" sz="3200" dirty="0"/>
          </a:p>
          <a:p>
            <a:pPr marL="457200" lvl="1" indent="0">
              <a:buClr>
                <a:srgbClr val="1F497D"/>
              </a:buClr>
              <a:buNone/>
            </a:pPr>
            <a:endParaRPr lang="en-US" sz="3200" u="sng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600" u="sng" dirty="0"/>
          </a:p>
          <a:p>
            <a:pPr marL="914400" lvl="2" indent="0">
              <a:buClr>
                <a:srgbClr val="1F497D"/>
              </a:buClr>
              <a:buNone/>
            </a:pPr>
            <a:endParaRPr lang="en-US" sz="25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2192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27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8700" y="228600"/>
            <a:ext cx="82296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Wei</a:t>
            </a:r>
          </a:p>
        </p:txBody>
      </p:sp>
      <p:sp>
        <p:nvSpPr>
          <p:cNvPr id="15363" name="Title 9"/>
          <p:cNvSpPr>
            <a:spLocks noGrp="1"/>
          </p:cNvSpPr>
          <p:nvPr>
            <p:ph type="ctrTitle"/>
          </p:nvPr>
        </p:nvSpPr>
        <p:spPr>
          <a:xfrm>
            <a:off x="1257300" y="1752600"/>
            <a:ext cx="7772400" cy="2133600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Question #4: Are there subgroups that benefit from behavioral treatments?</a:t>
            </a:r>
            <a:endParaRPr lang="en-US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Common Reasons for Patient </a:t>
            </a:r>
            <a:br>
              <a:rPr lang="en-US" altLang="en-US" sz="4000" b="1" dirty="0"/>
            </a:br>
            <a:r>
              <a:rPr lang="en-US" altLang="en-US" sz="4000" b="1" dirty="0"/>
              <a:t>Non-Adherence to Medications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94488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sz="4000" b="1" dirty="0">
                <a:solidFill>
                  <a:schemeClr val="tx2"/>
                </a:solidFill>
              </a:rPr>
              <a:t>Medication-related</a:t>
            </a:r>
          </a:p>
          <a:p>
            <a:pPr lvl="1">
              <a:buClr>
                <a:schemeClr val="tx2"/>
              </a:buClr>
            </a:pPr>
            <a:r>
              <a:rPr lang="en-US" altLang="en-US" sz="4000" dirty="0"/>
              <a:t>Perceived or real ineffectiveness</a:t>
            </a:r>
          </a:p>
          <a:p>
            <a:pPr lvl="1">
              <a:buClr>
                <a:schemeClr val="tx2"/>
              </a:buClr>
            </a:pPr>
            <a:r>
              <a:rPr lang="en-US" altLang="en-US" sz="4000" dirty="0"/>
              <a:t>Intolerable side effects</a:t>
            </a:r>
          </a:p>
          <a:p>
            <a:pPr lvl="1">
              <a:buClr>
                <a:schemeClr val="tx2"/>
              </a:buClr>
            </a:pPr>
            <a:r>
              <a:rPr lang="en-US" altLang="en-US" sz="4000" dirty="0"/>
              <a:t>Cost</a:t>
            </a:r>
          </a:p>
          <a:p>
            <a:pPr lvl="1">
              <a:buClr>
                <a:schemeClr val="tx2"/>
              </a:buClr>
            </a:pPr>
            <a:r>
              <a:rPr lang="en-US" altLang="en-US" sz="4000" dirty="0"/>
              <a:t>Overly complex regimen</a:t>
            </a:r>
          </a:p>
          <a:p>
            <a:pPr marL="457200" lvl="1" indent="0">
              <a:buClr>
                <a:schemeClr val="tx2"/>
              </a:buClr>
              <a:buNone/>
            </a:pPr>
            <a:endParaRPr lang="en-US" alt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11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45720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Are there subgroups of patients who benefit from behavioral interventions?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76300" y="2057400"/>
            <a:ext cx="8610600" cy="4038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POATS analysis compared outcomes of patients with and without additional counseling among those pts with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dirty="0"/>
              <a:t>More severe drug problems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dirty="0"/>
              <a:t>Co-occurring psychiatric illness</a:t>
            </a:r>
          </a:p>
          <a:p>
            <a:pPr lvl="1">
              <a:buClr>
                <a:srgbClr val="1F497D"/>
              </a:buClr>
            </a:pPr>
            <a:endParaRPr lang="en-US" sz="29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9812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028700" y="304800"/>
            <a:ext cx="8229600" cy="1143000"/>
          </a:xfrm>
        </p:spPr>
        <p:txBody>
          <a:bodyPr/>
          <a:lstStyle/>
          <a:p>
            <a:r>
              <a:rPr lang="en-US" sz="3000" dirty="0"/>
              <a:t>Did drug counseling improve outcomes in patients with </a:t>
            </a:r>
            <a:r>
              <a:rPr lang="en-US" sz="3000" b="1" dirty="0"/>
              <a:t>more severe </a:t>
            </a:r>
            <a:r>
              <a:rPr lang="en-US" sz="3000" dirty="0"/>
              <a:t>problems? (n=266 with </a:t>
            </a:r>
            <a:r>
              <a:rPr lang="en-US" sz="3000" b="1" dirty="0"/>
              <a:t>adequate adherence (</a:t>
            </a:r>
            <a:r>
              <a:rPr lang="en-US" sz="3000" b="1" u="sng" dirty="0"/>
              <a:t>&gt;</a:t>
            </a:r>
            <a:r>
              <a:rPr lang="en-US" sz="3000" b="1" dirty="0"/>
              <a:t>60%</a:t>
            </a:r>
            <a:r>
              <a:rPr lang="en-US" sz="3000" dirty="0"/>
              <a:t>)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91850"/>
              </p:ext>
            </p:extLst>
          </p:nvPr>
        </p:nvGraphicFramePr>
        <p:xfrm>
          <a:off x="571500" y="1498600"/>
          <a:ext cx="11150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150550" imgH="5054022" progId="">
                  <p:embed/>
                </p:oleObj>
              </mc:Choice>
              <mc:Fallback>
                <p:oleObj r:id="rId3" imgW="11150550" imgH="5054022" progId="">
                  <p:embed/>
                  <p:pic>
                    <p:nvPicPr>
                      <p:cNvPr id="1026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498600"/>
                        <a:ext cx="11150600" cy="505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409701" y="6488113"/>
            <a:ext cx="756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prstClr val="black"/>
                </a:solidFill>
                <a:latin typeface="Garamond" pitchFamily="18" charset="0"/>
              </a:rPr>
              <a:t>Interaction between heroin &amp; treatment p=.03                               </a:t>
            </a:r>
            <a:r>
              <a:rPr lang="en-US" sz="1800" i="1" dirty="0">
                <a:solidFill>
                  <a:prstClr val="black"/>
                </a:solidFill>
                <a:latin typeface="Garamond" pitchFamily="18" charset="0"/>
              </a:rPr>
              <a:t>Weiss et al., 2014</a:t>
            </a:r>
            <a:endParaRPr lang="en-US" sz="180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04900" y="228600"/>
            <a:ext cx="8229600" cy="1066800"/>
          </a:xfrm>
        </p:spPr>
        <p:txBody>
          <a:bodyPr/>
          <a:lstStyle/>
          <a:p>
            <a:r>
              <a:rPr lang="en-US" sz="3600" b="1" dirty="0"/>
              <a:t>Did drug counseling improve outcomes in POATS patients with </a:t>
            </a:r>
            <a:br>
              <a:rPr lang="en-US" sz="3600" b="1" dirty="0"/>
            </a:br>
            <a:r>
              <a:rPr lang="en-US" sz="3600" b="1" dirty="0"/>
              <a:t>co-occurring PTSD?</a:t>
            </a:r>
            <a:endParaRPr lang="en-US" sz="28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8610600" cy="4038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100" dirty="0"/>
              <a:t>19% of POATS pts had PTSD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100" dirty="0"/>
              <a:t>Those </a:t>
            </a:r>
            <a:r>
              <a:rPr lang="en-US" sz="3100" dirty="0">
                <a:solidFill>
                  <a:srgbClr val="FF0000"/>
                </a:solidFill>
              </a:rPr>
              <a:t>with</a:t>
            </a:r>
            <a:r>
              <a:rPr lang="en-US" sz="3100" dirty="0"/>
              <a:t> PTSD had more successful outcomes if they received drug counseling (67% successful with MM + counseling vs. 36% successful with MM alone)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100" dirty="0"/>
              <a:t>No difference between conditions for those </a:t>
            </a:r>
            <a:r>
              <a:rPr lang="en-US" sz="3100" dirty="0">
                <a:solidFill>
                  <a:srgbClr val="FF0000"/>
                </a:solidFill>
              </a:rPr>
              <a:t>without</a:t>
            </a:r>
            <a:r>
              <a:rPr lang="en-US" sz="3100" dirty="0"/>
              <a:t> PTSD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100" dirty="0"/>
              <a:t>Interaction significant (p&lt;0.05)</a:t>
            </a:r>
          </a:p>
          <a:p>
            <a:pPr marL="0" indent="0">
              <a:buNone/>
              <a:defRPr/>
            </a:pPr>
            <a:r>
              <a:rPr lang="en-US" sz="2400" i="1" dirty="0"/>
              <a:t>McHugh et al., 2021</a:t>
            </a:r>
          </a:p>
          <a:p>
            <a:pPr lvl="1">
              <a:buClr>
                <a:srgbClr val="1F497D"/>
              </a:buClr>
            </a:pPr>
            <a:endParaRPr lang="en-US" sz="29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04900" y="16764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What about mutual-help group involvement?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" y="664369"/>
            <a:ext cx="10085598" cy="900113"/>
          </a:xfrm>
        </p:spPr>
        <p:txBody>
          <a:bodyPr/>
          <a:lstStyle/>
          <a:p>
            <a:r>
              <a:rPr lang="en-US" sz="3375" b="1" dirty="0">
                <a:solidFill>
                  <a:srgbClr val="1F497D"/>
                </a:solidFill>
              </a:rPr>
              <a:t>Correlates of opioid abstinence over time in POATS follow-up study: Current treatment</a:t>
            </a:r>
            <a:endParaRPr lang="en-US" sz="27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6888" y="2060242"/>
            <a:ext cx="9546460" cy="3839033"/>
          </a:xfrm>
        </p:spPr>
        <p:txBody>
          <a:bodyPr/>
          <a:lstStyle/>
          <a:p>
            <a:pPr>
              <a:defRPr/>
            </a:pPr>
            <a:r>
              <a:rPr lang="en-US" sz="3038" dirty="0">
                <a:solidFill>
                  <a:srgbClr val="C00000"/>
                </a:solidFill>
              </a:rPr>
              <a:t>Agonist treatment </a:t>
            </a:r>
            <a:r>
              <a:rPr lang="en-US" sz="3038" dirty="0"/>
              <a:t>had by far the best correlation with opioid abstinence over time, with odds ratios = 3-5</a:t>
            </a:r>
          </a:p>
          <a:p>
            <a:pPr marL="0" indent="0">
              <a:buNone/>
              <a:defRPr/>
            </a:pPr>
            <a:endParaRPr lang="en-US" sz="3038" dirty="0"/>
          </a:p>
          <a:p>
            <a:pPr>
              <a:defRPr/>
            </a:pPr>
            <a:r>
              <a:rPr lang="en-US" sz="3038" dirty="0">
                <a:solidFill>
                  <a:srgbClr val="C00000"/>
                </a:solidFill>
              </a:rPr>
              <a:t>Mutual-help </a:t>
            </a:r>
            <a:r>
              <a:rPr lang="en-US" sz="3038" dirty="0"/>
              <a:t>group attendance also correlated with abstinence, with odds ratios = 2-3</a:t>
            </a:r>
          </a:p>
          <a:p>
            <a:pPr marL="0" indent="0">
              <a:buNone/>
              <a:defRPr/>
            </a:pPr>
            <a:endParaRPr lang="en-US" sz="3038" dirty="0"/>
          </a:p>
          <a:p>
            <a:pPr marL="0" indent="0">
              <a:buNone/>
              <a:defRPr/>
            </a:pPr>
            <a:endParaRPr lang="en-US" sz="2616" b="1" dirty="0"/>
          </a:p>
          <a:p>
            <a:pPr marL="0" indent="0">
              <a:buNone/>
              <a:defRPr/>
            </a:pPr>
            <a:r>
              <a:rPr lang="en-US" sz="1800" i="1" dirty="0"/>
              <a:t>        </a:t>
            </a:r>
            <a:r>
              <a:rPr lang="en-US" sz="2000" i="1" dirty="0"/>
              <a:t>Weiss et al.,  2019</a:t>
            </a:r>
            <a:endParaRPr lang="en-US" sz="1800" i="1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48434" y="1693068"/>
            <a:ext cx="9286186" cy="1394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defTabSz="771571" eaLnBrk="1" hangingPunct="1">
              <a:defRPr/>
            </a:pPr>
            <a:endParaRPr lang="en-US" sz="1519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56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What about group treatment?</a:t>
            </a:r>
          </a:p>
        </p:txBody>
      </p:sp>
    </p:spTree>
    <p:extLst>
      <p:ext uri="{BB962C8B-B14F-4D97-AF65-F5344CB8AC3E}">
        <p14:creationId xmlns:p14="http://schemas.microsoft.com/office/powerpoint/2010/main" val="3122130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152400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1F497D"/>
                </a:solidFill>
              </a:rPr>
              <a:t>Models of group treatment with buprenorphine</a:t>
            </a:r>
            <a:br>
              <a:rPr lang="en-US" sz="3200" b="1" dirty="0">
                <a:solidFill>
                  <a:srgbClr val="1F497D"/>
                </a:solidFill>
              </a:rPr>
            </a:br>
            <a:r>
              <a:rPr lang="en-US" sz="3200" b="1" dirty="0">
                <a:solidFill>
                  <a:srgbClr val="1F497D"/>
                </a:solidFill>
              </a:rPr>
              <a:t>(</a:t>
            </a:r>
            <a:r>
              <a:rPr lang="en-US" sz="3200" b="1" dirty="0" err="1">
                <a:solidFill>
                  <a:srgbClr val="1F497D"/>
                </a:solidFill>
              </a:rPr>
              <a:t>Sokol</a:t>
            </a:r>
            <a:r>
              <a:rPr lang="en-US" sz="3200" b="1" dirty="0">
                <a:solidFill>
                  <a:srgbClr val="1F497D"/>
                </a:solidFill>
              </a:rPr>
              <a:t> et al</a:t>
            </a:r>
            <a:r>
              <a:rPr lang="en-US" sz="3200" b="1">
                <a:solidFill>
                  <a:srgbClr val="1F497D"/>
                </a:solidFill>
              </a:rPr>
              <a:t>., 2018)</a:t>
            </a:r>
            <a:endParaRPr lang="en-US" sz="24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676401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Shared medical visit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Group-based OUD treatment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Both models seem feasible, well-accepted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Lower-cost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No rigorous randomized controlled trials vs. individual therapy or vs. MM alone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Research needed on this model, though group therapy research is daunting methodologically 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5240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985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What about other  behavioral treatments?</a:t>
            </a:r>
          </a:p>
        </p:txBody>
      </p:sp>
    </p:spTree>
    <p:extLst>
      <p:ext uri="{BB962C8B-B14F-4D97-AF65-F5344CB8AC3E}">
        <p14:creationId xmlns:p14="http://schemas.microsoft.com/office/powerpoint/2010/main" val="2387591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28700" y="152400"/>
            <a:ext cx="8229600" cy="1066800"/>
          </a:xfrm>
        </p:spPr>
        <p:txBody>
          <a:bodyPr/>
          <a:lstStyle/>
          <a:p>
            <a:r>
              <a:rPr lang="en-US" sz="3600" b="1" dirty="0">
                <a:solidFill>
                  <a:srgbClr val="1F497D"/>
                </a:solidFill>
              </a:rPr>
              <a:t>Frequently used but not well-studied behavioral treatments</a:t>
            </a:r>
            <a:endParaRPr lang="en-US" sz="28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676401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Case management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Recovery coaches/peer navigators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Mindfulness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Exercise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Yoga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Acupuncture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Telehealth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3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How to proceed?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Consider a stepped care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Adherence Rates by Dosing Frequency (Claxton, 2001)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76250" y="1676400"/>
            <a:ext cx="9544050" cy="4038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800" dirty="0"/>
              <a:t>1x/d	78%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800" dirty="0"/>
              <a:t>2x/d	68%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800" dirty="0"/>
              <a:t>3x/d	65%</a:t>
            </a:r>
          </a:p>
          <a:p>
            <a:pPr>
              <a:lnSpc>
                <a:spcPct val="15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800" dirty="0"/>
              <a:t>4x/d	50%</a:t>
            </a:r>
            <a:endParaRPr lang="en-US" sz="38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700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04900" y="38100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1F497D"/>
                </a:solidFill>
              </a:rPr>
              <a:t>Factors to weigh in considering behavioral treatment with </a:t>
            </a:r>
            <a:r>
              <a:rPr lang="en-US" sz="4000" b="1" dirty="0" err="1">
                <a:solidFill>
                  <a:srgbClr val="1F497D"/>
                </a:solidFill>
              </a:rPr>
              <a:t>buprenorphine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00100" y="2057400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Many patients do well with buprenorphine and MM alone, but we’re not good at predicting who will and who won’t do well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Limited resources for MM, behavioral </a:t>
            </a:r>
            <a:r>
              <a:rPr lang="en-US" sz="3300" dirty="0" err="1"/>
              <a:t>tx</a:t>
            </a:r>
            <a:endParaRPr lang="en-US" sz="3300" dirty="0"/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Some patients </a:t>
            </a:r>
            <a:r>
              <a:rPr lang="en-US" sz="3300" dirty="0">
                <a:solidFill>
                  <a:srgbClr val="FF0000"/>
                </a:solidFill>
              </a:rPr>
              <a:t>don’t </a:t>
            </a:r>
            <a:r>
              <a:rPr lang="en-US" sz="3300" dirty="0">
                <a:solidFill>
                  <a:srgbClr val="FF3300"/>
                </a:solidFill>
              </a:rPr>
              <a:t>want </a:t>
            </a:r>
            <a:r>
              <a:rPr lang="en-US" sz="3300" dirty="0"/>
              <a:t>counseling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Understanding the importance of </a:t>
            </a:r>
            <a:r>
              <a:rPr lang="en-US" sz="3300" dirty="0">
                <a:solidFill>
                  <a:srgbClr val="FF0000"/>
                </a:solidFill>
              </a:rPr>
              <a:t>early treatment response</a:t>
            </a:r>
            <a:r>
              <a:rPr lang="en-US" sz="3300" dirty="0"/>
              <a:t> may help our decision-making</a:t>
            </a:r>
          </a:p>
          <a:p>
            <a:pPr>
              <a:buClr>
                <a:srgbClr val="1F497D"/>
              </a:buClr>
              <a:buNone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181100" y="1828800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endParaRPr lang="en-US" sz="180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Does early response to buprenorphine predict later treatment outcome?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and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 Some medications, e.g., antidepressants, may take a number of weeks to work optimally. Therefore, waiting several weeks to examine treatment response may be helpful.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>
              <a:buNone/>
            </a:pPr>
            <a:r>
              <a:rPr lang="en-US" dirty="0"/>
              <a:t>2)  What about the typical time course of treatment response to buprenorphine in treatment of OUD?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3)  Knowing this could help guide clinical practice early in the treatment of this population.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traight Connector 3"/>
          <p:cNvSpPr/>
          <p:nvPr/>
        </p:nvSpPr>
        <p:spPr>
          <a:xfrm>
            <a:off x="876300" y="12192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1143000"/>
          </a:xfrm>
        </p:spPr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Positive predictive value </a:t>
            </a:r>
            <a:r>
              <a:rPr lang="en-US" dirty="0"/>
              <a:t>= the degree to which initial opioid abstinence predicted final successful outcome at the end of buprenorphine stabilization (weeks 9-12).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Negative predictive value </a:t>
            </a:r>
            <a:r>
              <a:rPr lang="en-US" dirty="0"/>
              <a:t>= the degree to which initial opioid use predicted final unsuccessful outcome at the end of buprenorphine stabilization.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traight Connector 3"/>
          <p:cNvSpPr/>
          <p:nvPr/>
        </p:nvSpPr>
        <p:spPr>
          <a:xfrm>
            <a:off x="876300" y="12192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Predicting abstinence at end of </a:t>
            </a:r>
            <a:r>
              <a:rPr lang="en-US" sz="3600" b="1" dirty="0" err="1"/>
              <a:t>tx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(weeks 9-12)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4900" y="1901372"/>
          <a:ext cx="8153400" cy="2863023"/>
        </p:xfrm>
        <a:graphic>
          <a:graphicData uri="http://schemas.openxmlformats.org/drawingml/2006/table">
            <a:tbl>
              <a:tblPr/>
              <a:tblGrid>
                <a:gridCol w="136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Initial abstinence and final abstinence, 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Initial abstinence and final lack of abstinence, 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Positive Predictive Value, %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Week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49%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Weeks 1-2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Weeks 1-3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Weeks 1-4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traight Connector 4"/>
          <p:cNvSpPr/>
          <p:nvPr/>
        </p:nvSpPr>
        <p:spPr>
          <a:xfrm>
            <a:off x="800100" y="15240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Predicting use in weeks 9-12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5784" y="1904783"/>
          <a:ext cx="8073570" cy="2972183"/>
        </p:xfrm>
        <a:graphic>
          <a:graphicData uri="http://schemas.openxmlformats.org/drawingml/2006/table">
            <a:tbl>
              <a:tblPr/>
              <a:tblGrid>
                <a:gridCol w="128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Initial use and final lack of abstinence, 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Initial use and final abstinence, 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Negative Predictive Value, %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Week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80%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Wks 1-2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Wks 1-3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Wks 1-4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traight Connector 4"/>
          <p:cNvSpPr/>
          <p:nvPr/>
        </p:nvSpPr>
        <p:spPr>
          <a:xfrm>
            <a:off x="800100" y="12954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importance of early </a:t>
            </a:r>
            <a:r>
              <a:rPr lang="en-US" b="1" dirty="0" err="1"/>
              <a:t>tx</a:t>
            </a:r>
            <a:r>
              <a:rPr lang="en-US" b="1" dirty="0"/>
              <a:t> response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100" dirty="0"/>
              <a:t>Luo et al., 2023</a:t>
            </a:r>
          </a:p>
          <a:p>
            <a:r>
              <a:rPr lang="en-US" sz="11100" dirty="0"/>
              <a:t>Harmonized data from 3 large studies of OUD treatment</a:t>
            </a:r>
          </a:p>
          <a:p>
            <a:r>
              <a:rPr lang="en-US" sz="11100" dirty="0"/>
              <a:t>First 3 weeks were critical predictors of relapse </a:t>
            </a:r>
          </a:p>
          <a:p>
            <a:pPr marL="0" indent="0">
              <a:buNone/>
            </a:pPr>
            <a:r>
              <a:rPr lang="en-US" sz="11100" dirty="0"/>
              <a:t>   (4 consecutive weeks of use)</a:t>
            </a:r>
          </a:p>
          <a:p>
            <a:r>
              <a:rPr lang="en-US" sz="11100" dirty="0"/>
              <a:t>Negative urine tests in weeks 1-3: 13% relapsed  </a:t>
            </a:r>
          </a:p>
          <a:p>
            <a:r>
              <a:rPr lang="en-US" sz="11100" dirty="0"/>
              <a:t>Positive or missing urines in weeks 1-3: 85% relapsed</a:t>
            </a:r>
          </a:p>
          <a:p>
            <a:pPr marL="0" indent="0">
              <a:buNone/>
            </a:pPr>
            <a:r>
              <a:rPr lang="en-US" sz="11100" dirty="0"/>
              <a:t>    </a:t>
            </a:r>
            <a:endParaRPr lang="en-US" sz="5900" dirty="0"/>
          </a:p>
          <a:p>
            <a:pPr marL="514350" indent="-514350">
              <a:buAutoNum type="arabicParenR"/>
            </a:pPr>
            <a:endParaRPr lang="en-US" sz="59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traight Connector 3"/>
          <p:cNvSpPr/>
          <p:nvPr/>
        </p:nvSpPr>
        <p:spPr>
          <a:xfrm>
            <a:off x="876300" y="15240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Conclusions: the importance of early </a:t>
            </a:r>
            <a:r>
              <a:rPr lang="en-US" b="1" dirty="0" err="1"/>
              <a:t>tx</a:t>
            </a:r>
            <a:r>
              <a:rPr lang="en-US" b="1" dirty="0"/>
              <a:t>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>
              <a:buAutoNum type="arabicParenR"/>
            </a:pPr>
            <a:r>
              <a:rPr lang="en-US" sz="5900" dirty="0"/>
              <a:t>The </a:t>
            </a:r>
            <a:r>
              <a:rPr lang="en-US" sz="5900" dirty="0">
                <a:solidFill>
                  <a:srgbClr val="FF0000"/>
                </a:solidFill>
              </a:rPr>
              <a:t>first 2-3 weeks </a:t>
            </a:r>
            <a:r>
              <a:rPr lang="en-US" sz="5900" dirty="0"/>
              <a:t>of treatment with buprenorphine yield important information</a:t>
            </a:r>
          </a:p>
          <a:p>
            <a:pPr marL="514350" indent="-514350">
              <a:buAutoNum type="arabicParenR"/>
            </a:pPr>
            <a:endParaRPr lang="en-US" sz="5900" dirty="0"/>
          </a:p>
          <a:p>
            <a:pPr>
              <a:buNone/>
            </a:pPr>
            <a:r>
              <a:rPr lang="en-US" sz="5900" dirty="0"/>
              <a:t>2) Patients who abstain from opioids in the first 2-3 weeks have a </a:t>
            </a:r>
            <a:r>
              <a:rPr lang="en-US" sz="5900" dirty="0">
                <a:solidFill>
                  <a:srgbClr val="FF0000"/>
                </a:solidFill>
              </a:rPr>
              <a:t>good-to-excellent </a:t>
            </a:r>
            <a:r>
              <a:rPr lang="en-US" sz="5900" dirty="0"/>
              <a:t>chance of good 12-week outcome</a:t>
            </a:r>
          </a:p>
          <a:p>
            <a:pPr>
              <a:buNone/>
            </a:pPr>
            <a:endParaRPr lang="en-US" sz="5900" dirty="0"/>
          </a:p>
          <a:p>
            <a:pPr>
              <a:buNone/>
            </a:pPr>
            <a:r>
              <a:rPr lang="en-US" sz="5900" dirty="0"/>
              <a:t>3) However, those who use opioids in each of the first 2-3 weeks (even in week 1 alone) are far less likely to have a good 12-week outcome</a:t>
            </a:r>
          </a:p>
          <a:p>
            <a:pPr>
              <a:buNone/>
            </a:pPr>
            <a:endParaRPr lang="en-US" sz="5900" dirty="0"/>
          </a:p>
          <a:p>
            <a:pPr>
              <a:buNone/>
            </a:pPr>
            <a:r>
              <a:rPr lang="en-US" sz="5900" dirty="0"/>
              <a:t>4) Although not possible in POATS, increasing intensity of psychosocial treatment should be considered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4300" i="1" dirty="0"/>
              <a:t>           McDermott et al., 2015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traight Connector 3"/>
          <p:cNvSpPr/>
          <p:nvPr/>
        </p:nvSpPr>
        <p:spPr>
          <a:xfrm>
            <a:off x="876300" y="1524000"/>
            <a:ext cx="838200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1132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Naltrexone and Behavioral Interventions in Opioid Use Disorder</a:t>
            </a:r>
          </a:p>
        </p:txBody>
      </p:sp>
    </p:spTree>
    <p:extLst>
      <p:ext uri="{BB962C8B-B14F-4D97-AF65-F5344CB8AC3E}">
        <p14:creationId xmlns:p14="http://schemas.microsoft.com/office/powerpoint/2010/main" val="35393175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15409" y="57593"/>
            <a:ext cx="82296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1F497D"/>
                </a:solidFill>
              </a:rPr>
              <a:t>Behavioral treatments with naltrexone treatment of opioid use disorder</a:t>
            </a:r>
            <a:endParaRPr lang="en-US" sz="24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48709" y="1124393"/>
            <a:ext cx="8610600" cy="4038600"/>
          </a:xfrm>
        </p:spPr>
        <p:txBody>
          <a:bodyPr/>
          <a:lstStyle/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Adherence to oral naltrexone in OUD is poor; oral naltrexone ineffective for most OUD patients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This was a major reason for development of XR-naltrexone</a:t>
            </a:r>
          </a:p>
          <a:p>
            <a:pPr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3300" dirty="0"/>
              <a:t>Some positive results for behavioral Rx, but limited</a:t>
            </a:r>
          </a:p>
          <a:p>
            <a:pPr lvl="1">
              <a:buClr>
                <a:srgbClr val="1F497D"/>
              </a:buClr>
            </a:pPr>
            <a:r>
              <a:rPr lang="en-US" sz="2900" dirty="0"/>
              <a:t>Contingency management: rewarding taking medication and/or negative urine tests</a:t>
            </a:r>
          </a:p>
          <a:p>
            <a:pPr lvl="1">
              <a:buClr>
                <a:srgbClr val="1F497D"/>
              </a:buClr>
            </a:pPr>
            <a:r>
              <a:rPr lang="en-US" sz="2900" dirty="0"/>
              <a:t>Behavioral family therapy/observed Rx-taking</a:t>
            </a:r>
          </a:p>
          <a:p>
            <a:pPr marL="457200" lvl="1" indent="0">
              <a:buClr>
                <a:srgbClr val="1F497D"/>
              </a:buClr>
              <a:buNone/>
            </a:pPr>
            <a:r>
              <a:rPr lang="en-US" sz="2400" i="1" dirty="0"/>
              <a:t>Carroll 2001, Nunes 2006, Sullivan 2018</a:t>
            </a:r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15409" y="1103127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0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Common Reasons for Patient </a:t>
            </a:r>
            <a:br>
              <a:rPr lang="en-US" altLang="en-US" sz="4000" b="1" dirty="0"/>
            </a:br>
            <a:r>
              <a:rPr lang="en-US" altLang="en-US" sz="4000" b="1" dirty="0"/>
              <a:t>Non-Adherence (2)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300" y="1364953"/>
            <a:ext cx="95631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300" dirty="0">
                <a:solidFill>
                  <a:schemeClr val="tx2"/>
                </a:solidFill>
              </a:rPr>
              <a:t> </a:t>
            </a:r>
            <a:r>
              <a:rPr lang="en-US" altLang="en-US" sz="3300" b="1" dirty="0">
                <a:solidFill>
                  <a:schemeClr val="tx2"/>
                </a:solidFill>
              </a:rPr>
              <a:t>Patient-related</a:t>
            </a:r>
            <a:endParaRPr lang="en-US" altLang="en-US" sz="3200" dirty="0"/>
          </a:p>
          <a:p>
            <a:pPr lvl="1">
              <a:buClr>
                <a:schemeClr val="tx2"/>
              </a:buClr>
            </a:pPr>
            <a:r>
              <a:rPr lang="en-US" altLang="en-US" sz="3300" dirty="0"/>
              <a:t>Denial of disorder</a:t>
            </a:r>
          </a:p>
          <a:p>
            <a:pPr lvl="1">
              <a:buClr>
                <a:schemeClr val="tx2"/>
              </a:buClr>
            </a:pPr>
            <a:r>
              <a:rPr lang="en-US" altLang="en-US" sz="3300" dirty="0"/>
              <a:t>Poor/no plan for treatment adherence</a:t>
            </a:r>
          </a:p>
          <a:p>
            <a:pPr lvl="1">
              <a:buClr>
                <a:schemeClr val="tx2"/>
              </a:buClr>
            </a:pPr>
            <a:r>
              <a:rPr lang="en-US" altLang="en-US" sz="3300" dirty="0"/>
              <a:t>Lack of understanding of the need for consistent dosing</a:t>
            </a:r>
          </a:p>
          <a:p>
            <a:pPr lvl="1">
              <a:buClr>
                <a:schemeClr val="tx2"/>
              </a:buClr>
            </a:pPr>
            <a:r>
              <a:rPr lang="en-US" altLang="en-US" sz="3300" dirty="0"/>
              <a:t>Misconceptions or fears about the medications</a:t>
            </a:r>
          </a:p>
          <a:p>
            <a:pPr lvl="1">
              <a:buClr>
                <a:schemeClr val="tx2"/>
              </a:buClr>
            </a:pPr>
            <a:r>
              <a:rPr lang="en-US" altLang="en-US" sz="3300" dirty="0"/>
              <a:t>Forgetfulness (perhaps in part due to the disorder or the medication)</a:t>
            </a: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5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-268676"/>
            <a:ext cx="874395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685800"/>
            <a:ext cx="9686925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Many factors influence the interaction between meds and behavioral Rx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Efficacy of medication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Severity of the SUD and associated conditions (e.g., psychiatric illness)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Mechanism of action of medication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Tx goal: abstinence vs. reduction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 is delivering the behavioral Rx</a:t>
            </a: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Intensity and context of treatment </a:t>
            </a:r>
          </a:p>
          <a:p>
            <a:pPr lvl="1" eaLnBrk="1" hangingPunct="1">
              <a:defRPr/>
            </a:pPr>
            <a:endParaRPr lang="en-US" sz="40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" y="6248400"/>
            <a:ext cx="2143125" cy="457200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4DE33-7FFE-4286-90DB-3E11B4F1C47A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300037" y="609600"/>
            <a:ext cx="9686925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45738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Thank you to NIDA for research support and to my colleagues at McLean Hospital and the NIDA Clinical Trials Network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70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Thank you to NIDA for research support and to my colleagues at McLean Hospital and the NIDA Clinical Trials Network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379E-0A8D-2430-0E0B-4B152DEC6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95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2500" y="457200"/>
            <a:ext cx="84582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2000" b="1" i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1203" name="Title 9"/>
          <p:cNvSpPr>
            <a:spLocks noGrp="1"/>
          </p:cNvSpPr>
          <p:nvPr>
            <p:ph type="ctrTitle"/>
          </p:nvPr>
        </p:nvSpPr>
        <p:spPr>
          <a:xfrm>
            <a:off x="1257300" y="762000"/>
            <a:ext cx="7924800" cy="44196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chemeClr val="bg1"/>
                </a:solidFill>
              </a:rPr>
              <a:t>Questions?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Common Reasons for Patient </a:t>
            </a:r>
            <a:br>
              <a:rPr lang="en-US" altLang="en-US" sz="4000" b="1" dirty="0"/>
            </a:br>
            <a:r>
              <a:rPr lang="en-US" altLang="en-US" sz="4000" b="1" dirty="0"/>
              <a:t>Non-Adherence (3)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85750" y="1409700"/>
            <a:ext cx="95631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tx2"/>
                </a:solidFill>
              </a:rPr>
              <a:t>SUD-related</a:t>
            </a:r>
          </a:p>
          <a:p>
            <a:pPr lvl="1">
              <a:buClr>
                <a:schemeClr val="tx2"/>
              </a:buClr>
            </a:pPr>
            <a:r>
              <a:rPr lang="en-US" altLang="en-US" sz="3000" dirty="0"/>
              <a:t>Desire to get high with the medication, e.g., taking too much</a:t>
            </a:r>
          </a:p>
          <a:p>
            <a:pPr lvl="1">
              <a:buClr>
                <a:schemeClr val="tx2"/>
              </a:buClr>
            </a:pPr>
            <a:r>
              <a:rPr lang="en-US" altLang="en-US" sz="3000" dirty="0"/>
              <a:t>Medication interferes with or blocks drug high</a:t>
            </a:r>
          </a:p>
          <a:p>
            <a:pPr lvl="1">
              <a:buClr>
                <a:schemeClr val="tx2"/>
              </a:buClr>
            </a:pPr>
            <a:r>
              <a:rPr lang="en-US" altLang="en-US" sz="3000" dirty="0"/>
              <a:t>Patient does not want to mix alcohol/drugs with medications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tx2"/>
                </a:solidFill>
              </a:rPr>
              <a:t>Social support-related</a:t>
            </a:r>
          </a:p>
          <a:p>
            <a:pPr lvl="1">
              <a:buClr>
                <a:schemeClr val="tx2"/>
              </a:buClr>
            </a:pPr>
            <a:r>
              <a:rPr lang="en-US" altLang="en-US" sz="3000" dirty="0"/>
              <a:t>Family/friends/peer support group members discourage use of medication</a:t>
            </a:r>
          </a:p>
          <a:p>
            <a:pPr lvl="1">
              <a:buClr>
                <a:schemeClr val="tx2"/>
              </a:buClr>
            </a:pPr>
            <a:r>
              <a:rPr lang="en-US" altLang="en-US" sz="3000" dirty="0"/>
              <a:t>Perceived stigma attached to taking the medication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  <a:p>
            <a:pPr marL="0" indent="0">
              <a:buClr>
                <a:srgbClr val="1F497D"/>
              </a:buClr>
              <a:buNone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7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6199"/>
            <a:ext cx="8839200" cy="1066800"/>
          </a:xfrm>
        </p:spPr>
        <p:txBody>
          <a:bodyPr/>
          <a:lstStyle/>
          <a:p>
            <a:r>
              <a:rPr lang="en-US" altLang="en-US" sz="4000" b="1" dirty="0"/>
              <a:t>Common Reasons for Patient </a:t>
            </a:r>
            <a:br>
              <a:rPr lang="en-US" altLang="en-US" sz="4000" b="1" dirty="0"/>
            </a:br>
            <a:r>
              <a:rPr lang="en-US" altLang="en-US" sz="4000" b="1" dirty="0"/>
              <a:t>Non-Adherence (4)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66700" y="1608536"/>
            <a:ext cx="10287000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tx2"/>
                </a:solidFill>
              </a:rPr>
              <a:t>Medical professional-</a:t>
            </a:r>
            <a:r>
              <a:rPr lang="en-US" altLang="en-US" sz="3000" b="1" dirty="0">
                <a:solidFill>
                  <a:schemeClr val="tx2"/>
                </a:solidFill>
                <a:cs typeface="Arial" panose="020B0604020202020204" pitchFamily="34" charset="0"/>
              </a:rPr>
              <a:t>r</a:t>
            </a:r>
            <a:r>
              <a:rPr lang="en-US" altLang="en-US" sz="3000" b="1" dirty="0">
                <a:solidFill>
                  <a:schemeClr val="tx2"/>
                </a:solidFill>
              </a:rPr>
              <a:t>elated</a:t>
            </a:r>
          </a:p>
          <a:p>
            <a:pPr marL="990600" lvl="1" indent="-533400">
              <a:buClr>
                <a:schemeClr val="tx2"/>
              </a:buClr>
            </a:pPr>
            <a:r>
              <a:rPr lang="en-US" altLang="en-US" sz="3000" dirty="0"/>
              <a:t>Clinician unsure about treatment’s effectiveness</a:t>
            </a:r>
          </a:p>
          <a:p>
            <a:pPr marL="990600" lvl="1" indent="-533400">
              <a:buClr>
                <a:schemeClr val="tx2"/>
              </a:buClr>
            </a:pPr>
            <a:r>
              <a:rPr lang="en-US" altLang="en-US" sz="3000" dirty="0"/>
              <a:t>Poor communication about rationale, risks/benefits, and how to use the medication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b="1" dirty="0">
                <a:solidFill>
                  <a:schemeClr val="tx2"/>
                </a:solidFill>
              </a:rPr>
              <a:t>Psychiatric-related</a:t>
            </a:r>
          </a:p>
          <a:p>
            <a:pPr marL="990600" lvl="1" indent="-533400">
              <a:buClr>
                <a:schemeClr val="tx2"/>
              </a:buClr>
            </a:pPr>
            <a:r>
              <a:rPr lang="en-US" altLang="en-US" sz="3000" dirty="0"/>
              <a:t>Severe depression/pessimism about treatment</a:t>
            </a:r>
          </a:p>
          <a:p>
            <a:pPr marL="990600" lvl="1" indent="-533400">
              <a:buClr>
                <a:schemeClr val="tx2"/>
              </a:buClr>
            </a:pPr>
            <a:r>
              <a:rPr lang="en-US" altLang="en-US" sz="3000" dirty="0"/>
              <a:t>Anxiety about side effects </a:t>
            </a:r>
          </a:p>
          <a:p>
            <a:pPr marL="990600" lvl="1" indent="-533400">
              <a:buClr>
                <a:schemeClr val="tx2"/>
              </a:buClr>
            </a:pPr>
            <a:r>
              <a:rPr lang="en-US" altLang="en-US" sz="3000" dirty="0"/>
              <a:t>Impatience waiting for medication to work (taking too much)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1028700" y="1241571"/>
            <a:ext cx="8077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07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3366"/>
      </a:dk2>
      <a:lt2>
        <a:srgbClr val="00CCFF"/>
      </a:lt2>
      <a:accent1>
        <a:srgbClr val="66FFCC"/>
      </a:accent1>
      <a:accent2>
        <a:srgbClr val="FFFF00"/>
      </a:accent2>
      <a:accent3>
        <a:srgbClr val="AAADB8"/>
      </a:accent3>
      <a:accent4>
        <a:srgbClr val="DADADA"/>
      </a:accent4>
      <a:accent5>
        <a:srgbClr val="B8FFE2"/>
      </a:accent5>
      <a:accent6>
        <a:srgbClr val="E7E700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92075" tIns="46038" rIns="92075" bIns="46038"/>
      <a:lstStyle>
        <a:defPPr marL="342900" indent="-342900" eaLnBrk="0" hangingPunct="0">
          <a:spcBef>
            <a:spcPct val="20000"/>
          </a:spcBef>
          <a:buClr>
            <a:schemeClr val="tx2"/>
          </a:buClr>
          <a:buSzPct val="75000"/>
          <a:buFont typeface="Wingdings" pitchFamily="2" charset="2"/>
          <a:buChar char="§"/>
          <a:defRPr sz="320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92075" tIns="46038" rIns="92075" bIns="46038"/>
      <a:lstStyle>
        <a:defPPr marL="342900" indent="-342900" eaLnBrk="0" hangingPunct="0">
          <a:spcBef>
            <a:spcPct val="20000"/>
          </a:spcBef>
          <a:buClr>
            <a:schemeClr val="tx2"/>
          </a:buClr>
          <a:buSzPct val="75000"/>
          <a:buFont typeface="Wingdings" pitchFamily="2" charset="2"/>
          <a:buChar char="§"/>
          <a:defRPr sz="320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92075" tIns="46038" rIns="92075" bIns="46038"/>
      <a:lstStyle>
        <a:defPPr marL="342900" indent="-342900" eaLnBrk="0" hangingPunct="0">
          <a:spcBef>
            <a:spcPct val="20000"/>
          </a:spcBef>
          <a:buClr>
            <a:schemeClr val="tx2"/>
          </a:buClr>
          <a:buSzPct val="75000"/>
          <a:buFont typeface="Wingdings" pitchFamily="2" charset="2"/>
          <a:buChar char="§"/>
          <a:defRPr sz="320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26615</TotalTime>
  <Words>2785</Words>
  <Application>Microsoft Macintosh PowerPoint</Application>
  <PresentationFormat>35mm Slides</PresentationFormat>
  <Paragraphs>445</Paragraphs>
  <Slides>73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Calibri</vt:lpstr>
      <vt:lpstr>Garamond</vt:lpstr>
      <vt:lpstr>Monotype Sorts</vt:lpstr>
      <vt:lpstr>Times</vt:lpstr>
      <vt:lpstr>Times New Roman</vt:lpstr>
      <vt:lpstr>Wingdings</vt:lpstr>
      <vt:lpstr>1_Default Design</vt:lpstr>
      <vt:lpstr>26_Office Theme</vt:lpstr>
      <vt:lpstr>8_Office Theme</vt:lpstr>
      <vt:lpstr>Office Theme</vt:lpstr>
      <vt:lpstr>1_Office Theme</vt:lpstr>
      <vt:lpstr>     Integrating Pharmacotherapy and Behavioral Therapy in Treating Patients with Substance Use Disorders   Roger D. Weiss, M.D. McLean Hospital Harvard Medical School rweiss@mclean.harvard.edu</vt:lpstr>
      <vt:lpstr>PowerPoint Presentation</vt:lpstr>
      <vt:lpstr>What are the Goals of Behavioral Therapy in Addition to Medication Treatment?</vt:lpstr>
      <vt:lpstr>Job 1: The Importance of Medication Adherence</vt:lpstr>
      <vt:lpstr>Common Reasons for Patient  Non-Adherence to Medications</vt:lpstr>
      <vt:lpstr>Adherence Rates by Dosing Frequency (Claxton, 2001)</vt:lpstr>
      <vt:lpstr>Common Reasons for Patient  Non-Adherence (2)</vt:lpstr>
      <vt:lpstr>Common Reasons for Patient  Non-Adherence (3)</vt:lpstr>
      <vt:lpstr>Common Reasons for Patient  Non-Adherence (4)</vt:lpstr>
      <vt:lpstr>Strategies to Increase Medication Adherence</vt:lpstr>
      <vt:lpstr>Strategies to Increase Medication Adherence: the Approach to the Patient</vt:lpstr>
      <vt:lpstr>Strategies to Increase Medication Adherence: External Reinforcements</vt:lpstr>
      <vt:lpstr>Strategies to Increase Medication Adherence: Prescribing/Dosing Issues</vt:lpstr>
      <vt:lpstr>Pharmacotherapy of Alcohol Use Disorder</vt:lpstr>
      <vt:lpstr>FDA-Approved Medications for Alcohol Use Disorder</vt:lpstr>
      <vt:lpstr>Disulfiram</vt:lpstr>
      <vt:lpstr>Disulfiram Contract</vt:lpstr>
      <vt:lpstr>Disulfiram Contract Outcomes</vt:lpstr>
      <vt:lpstr>Naltrexone for Alcohol Use Disorder </vt:lpstr>
      <vt:lpstr>Potential Value of Cognitive-Behavioral Therapy (CBT) with Naltrexone for Alcohol Use Disorder </vt:lpstr>
      <vt:lpstr>Naltrexone + CBT for Alcohol Use Disorder </vt:lpstr>
      <vt:lpstr>Acamprosate </vt:lpstr>
      <vt:lpstr>Acamprosate: Turning a Lemon into Lemonade</vt:lpstr>
      <vt:lpstr>NIAAA COMBINE Study</vt:lpstr>
      <vt:lpstr>Percent Days Abstinent at Baseline  (Past 90 Days) and Week 16</vt:lpstr>
      <vt:lpstr>PowerPoint Presentation</vt:lpstr>
      <vt:lpstr>Percentage of Patients Attending AA in the Week  Before Baseline and During Treatment </vt:lpstr>
      <vt:lpstr>Did AA Attendance Account for Better Drinking Outcomes in the 2 Groups Receiving MM + Placebo?</vt:lpstr>
      <vt:lpstr>Pill-Taking</vt:lpstr>
      <vt:lpstr>Pharmacotherapy of Opioid Use Disorder</vt:lpstr>
      <vt:lpstr>PowerPoint Presentation</vt:lpstr>
      <vt:lpstr>Buprenorphine and Behavioral Interventions </vt:lpstr>
      <vt:lpstr> Drug Abuse Treatment Act of  2000 in U.S.A.</vt:lpstr>
      <vt:lpstr>What is “Appropriate Counseling?”</vt:lpstr>
      <vt:lpstr>Prescription Opioid Addiction Treatment Study (POATS)</vt:lpstr>
      <vt:lpstr>PowerPoint Presentation</vt:lpstr>
      <vt:lpstr>PowerPoint Presentation</vt:lpstr>
      <vt:lpstr>Question #1:  Is buprenorphine that effective?</vt:lpstr>
      <vt:lpstr>Is buprenorphine that effective?</vt:lpstr>
      <vt:lpstr>Question #2:  Is medical management that effective?</vt:lpstr>
      <vt:lpstr>PowerPoint Presentation</vt:lpstr>
      <vt:lpstr>Question #3:  Are behavioral treatments that ineffective with this population?</vt:lpstr>
      <vt:lpstr>Are all behavioral interventions ineffective with this population? </vt:lpstr>
      <vt:lpstr>Are behavioral interventions  that ineffective? </vt:lpstr>
      <vt:lpstr>RCTs vs. Real-world Results</vt:lpstr>
      <vt:lpstr>Are behavioral interventions  that ineffective? </vt:lpstr>
      <vt:lpstr>Are behavioral interventions  that ineffective? </vt:lpstr>
      <vt:lpstr>Are behavioral interventions  that ineffective? </vt:lpstr>
      <vt:lpstr>Question #4: Are there subgroups that benefit from behavioral treatments?</vt:lpstr>
      <vt:lpstr>Are there subgroups of patients who benefit from behavioral interventions?</vt:lpstr>
      <vt:lpstr>Did drug counseling improve outcomes in patients with more severe problems? (n=266 with adequate adherence (&gt;60%)</vt:lpstr>
      <vt:lpstr>Did drug counseling improve outcomes in POATS patients with  co-occurring PTSD?</vt:lpstr>
      <vt:lpstr>What about mutual-help group involvement? </vt:lpstr>
      <vt:lpstr>Correlates of opioid abstinence over time in POATS follow-up study: Current treatment</vt:lpstr>
      <vt:lpstr>What about group treatment?</vt:lpstr>
      <vt:lpstr>Models of group treatment with buprenorphine (Sokol et al., 2018)</vt:lpstr>
      <vt:lpstr>What about other  behavioral treatments?</vt:lpstr>
      <vt:lpstr>Frequently used but not well-studied behavioral treatments</vt:lpstr>
      <vt:lpstr>How to proceed? Consider a stepped care model</vt:lpstr>
      <vt:lpstr>Factors to weigh in considering behavioral treatment with buprenorphine</vt:lpstr>
      <vt:lpstr>Does early response to buprenorphine predict later treatment outcome?</vt:lpstr>
      <vt:lpstr>Background and Rationale</vt:lpstr>
      <vt:lpstr>Methods</vt:lpstr>
      <vt:lpstr>Predicting abstinence at end of tx  (weeks 9-12)</vt:lpstr>
      <vt:lpstr>Predicting use in weeks 9-12</vt:lpstr>
      <vt:lpstr>The importance of early tx response (cont.)</vt:lpstr>
      <vt:lpstr>Conclusions: the importance of early tx response</vt:lpstr>
      <vt:lpstr>Naltrexone and Behavioral Interventions in Opioid Use Disorder</vt:lpstr>
      <vt:lpstr>Behavioral treatments with naltrexone treatment of opioid use disorder</vt:lpstr>
      <vt:lpstr>Conclusion</vt:lpstr>
      <vt:lpstr>Thank you to NIDA for research support and to my colleagues at McLean Hospital and the NIDA Clinical Trials Network </vt:lpstr>
      <vt:lpstr>Thank you to NIDA for research support and to my colleagues at McLean Hospital and the NIDA Clinical Trials Network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- Treatment Matching within (not across) Programs (McLellan et al., 1997)</dc:title>
  <dc:creator>Lisa M. Fucito</dc:creator>
  <cp:lastModifiedBy>Hall, Zoe Taylor</cp:lastModifiedBy>
  <cp:revision>636</cp:revision>
  <cp:lastPrinted>1999-06-01T15:38:08Z</cp:lastPrinted>
  <dcterms:created xsi:type="dcterms:W3CDTF">1995-05-28T16:06:02Z</dcterms:created>
  <dcterms:modified xsi:type="dcterms:W3CDTF">2024-02-16T14:03:50Z</dcterms:modified>
</cp:coreProperties>
</file>