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52"/>
  </p:notesMasterIdLst>
  <p:sldIdLst>
    <p:sldId id="256" r:id="rId5"/>
    <p:sldId id="999" r:id="rId6"/>
    <p:sldId id="1000" r:id="rId7"/>
    <p:sldId id="261" r:id="rId8"/>
    <p:sldId id="262" r:id="rId9"/>
    <p:sldId id="1001" r:id="rId10"/>
    <p:sldId id="1002" r:id="rId11"/>
    <p:sldId id="474" r:id="rId12"/>
    <p:sldId id="1004" r:id="rId13"/>
    <p:sldId id="473" r:id="rId14"/>
    <p:sldId id="1003" r:id="rId15"/>
    <p:sldId id="417" r:id="rId16"/>
    <p:sldId id="418" r:id="rId17"/>
    <p:sldId id="419" r:id="rId18"/>
    <p:sldId id="420" r:id="rId19"/>
    <p:sldId id="423" r:id="rId20"/>
    <p:sldId id="421" r:id="rId21"/>
    <p:sldId id="424" r:id="rId22"/>
    <p:sldId id="425" r:id="rId23"/>
    <p:sldId id="422" r:id="rId24"/>
    <p:sldId id="875" r:id="rId25"/>
    <p:sldId id="955" r:id="rId26"/>
    <p:sldId id="665" r:id="rId27"/>
    <p:sldId id="956" r:id="rId28"/>
    <p:sldId id="957" r:id="rId29"/>
    <p:sldId id="958" r:id="rId30"/>
    <p:sldId id="259" r:id="rId31"/>
    <p:sldId id="959" r:id="rId32"/>
    <p:sldId id="961" r:id="rId33"/>
    <p:sldId id="962" r:id="rId34"/>
    <p:sldId id="960" r:id="rId35"/>
    <p:sldId id="963" r:id="rId36"/>
    <p:sldId id="965" r:id="rId37"/>
    <p:sldId id="264" r:id="rId38"/>
    <p:sldId id="951" r:id="rId39"/>
    <p:sldId id="966" r:id="rId40"/>
    <p:sldId id="967" r:id="rId41"/>
    <p:sldId id="968" r:id="rId42"/>
    <p:sldId id="969" r:id="rId43"/>
    <p:sldId id="970" r:id="rId44"/>
    <p:sldId id="971" r:id="rId45"/>
    <p:sldId id="972" r:id="rId46"/>
    <p:sldId id="996" r:id="rId47"/>
    <p:sldId id="997" r:id="rId48"/>
    <p:sldId id="998" r:id="rId49"/>
    <p:sldId id="300" r:id="rId50"/>
    <p:sldId id="888" r:id="rId51"/>
  </p:sldIdLst>
  <p:sldSz cx="9144000" cy="6858000" type="screen4x3"/>
  <p:notesSz cx="6881813" cy="9296400"/>
  <p:embeddedFontLst>
    <p:embeddedFont>
      <p:font typeface="Corbel" panose="020B0503020204020204" pitchFamily="34" charset="0"/>
      <p:regular r:id="rId53"/>
      <p:bold r:id="rId54"/>
      <p:italic r:id="rId55"/>
      <p:boldItalic r:id="rId56"/>
    </p:embeddedFont>
    <p:embeddedFont>
      <p:font typeface="Georgia" panose="02040502050405020303" pitchFamily="18" charset="0"/>
      <p:regular r:id="rId57"/>
      <p:bold r:id="rId58"/>
      <p:italic r:id="rId59"/>
      <p:boldItalic r:id="rId60"/>
    </p:embeddedFont>
    <p:embeddedFont>
      <p:font typeface="Gill Sans MT" panose="020B0502020104020203" pitchFamily="34" charset="77"/>
      <p:regular r:id="rId61"/>
      <p:bold r:id="rId62"/>
      <p:italic r:id="rId63"/>
      <p:boldItalic r:id="rId64"/>
    </p:embeddedFont>
    <p:embeddedFont>
      <p:font typeface="Montserrat" pitchFamily="2" charset="77"/>
      <p:regular r:id="rId65"/>
      <p:bold r:id="rId66"/>
      <p:italic r:id="rId67"/>
      <p:boldItalic r:id="rId68"/>
    </p:embeddedFont>
    <p:embeddedFont>
      <p:font typeface="Segoe UI" panose="020B0502040204020203" pitchFamily="3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4" roundtripDataSignature="AMtx7mhoEieQ+hPXe2r6XhbkDpWHOgXx7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99DC65-06EB-4ECB-A4D5-7E7B3746C85E}">
  <a:tblStyle styleId="{9899DC65-06EB-4ECB-A4D5-7E7B3746C85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AE7"/>
          </a:solidFill>
        </a:fill>
      </a:tcStyle>
    </a:wholeTbl>
    <a:band1H>
      <a:tcTxStyle b="off" i="off"/>
      <a:tcStyle>
        <a:tcBdr/>
        <a:fill>
          <a:solidFill>
            <a:srgbClr val="CCD2CB"/>
          </a:solidFill>
        </a:fill>
      </a:tcStyle>
    </a:band1H>
    <a:band2H>
      <a:tcTxStyle b="off" i="off"/>
      <a:tcStyle>
        <a:tcBdr/>
      </a:tcStyle>
    </a:band2H>
    <a:band1V>
      <a:tcTxStyle b="off" i="off"/>
      <a:tcStyle>
        <a:tcBdr/>
        <a:fill>
          <a:solidFill>
            <a:srgbClr val="CCD2CB"/>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20"/>
    <p:restoredTop sz="94673"/>
  </p:normalViewPr>
  <p:slideViewPr>
    <p:cSldViewPr snapToGrid="0">
      <p:cViewPr varScale="1">
        <p:scale>
          <a:sx n="115" d="100"/>
          <a:sy n="115" d="100"/>
        </p:scale>
        <p:origin x="1536" y="2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customschemas.google.com/relationships/presentationmetadata" Target="metadata"/><Relationship Id="rId5" Type="http://schemas.openxmlformats.org/officeDocument/2006/relationships/slide" Target="slides/slide1.xml"/><Relationship Id="rId61" Type="http://schemas.openxmlformats.org/officeDocument/2006/relationships/font" Target="fonts/font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3.fntdata"/><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19.fntdata"/><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200"/>
            </a:pPr>
            <a:r>
              <a:rPr lang="en-US" sz="1200"/>
              <a:t>THC Concentrations in Urine</a:t>
            </a:r>
          </a:p>
        </c:rich>
      </c:tx>
      <c:layout>
        <c:manualLayout>
          <c:xMode val="edge"/>
          <c:yMode val="edge"/>
          <c:x val="9.6208586057217205E-3"/>
          <c:y val="0"/>
        </c:manualLayout>
      </c:layout>
      <c:overlay val="0"/>
    </c:title>
    <c:autoTitleDeleted val="0"/>
    <c:plotArea>
      <c:layout>
        <c:manualLayout>
          <c:layoutTarget val="inner"/>
          <c:xMode val="edge"/>
          <c:yMode val="edge"/>
          <c:x val="0.16726317895232501"/>
          <c:y val="7.5531487328171207E-2"/>
          <c:w val="0.79529036539666198"/>
          <c:h val="0.72088755073261701"/>
        </c:manualLayout>
      </c:layout>
      <c:scatterChart>
        <c:scatterStyle val="lineMarker"/>
        <c:varyColors val="0"/>
        <c:ser>
          <c:idx val="1"/>
          <c:order val="0"/>
          <c:tx>
            <c:v>Astinent</c:v>
          </c:tx>
          <c:spPr>
            <a:ln w="50800">
              <a:solidFill>
                <a:schemeClr val="accent3"/>
              </a:solidFill>
            </a:ln>
          </c:spPr>
          <c:marker>
            <c:symbol val="circle"/>
            <c:size val="8"/>
            <c:spPr>
              <a:solidFill>
                <a:schemeClr val="accent4"/>
              </a:solidFill>
              <a:ln>
                <a:solidFill>
                  <a:schemeClr val="accent3"/>
                </a:solidFill>
              </a:ln>
            </c:spPr>
          </c:marker>
          <c:xVal>
            <c:numRef>
              <c:f>Sheet1!$A$2:$A$8</c:f>
              <c:numCache>
                <c:formatCode>General</c:formatCode>
                <c:ptCount val="7"/>
                <c:pt idx="0">
                  <c:v>0</c:v>
                </c:pt>
                <c:pt idx="1">
                  <c:v>3</c:v>
                </c:pt>
                <c:pt idx="2">
                  <c:v>5</c:v>
                </c:pt>
                <c:pt idx="3">
                  <c:v>7</c:v>
                </c:pt>
                <c:pt idx="4">
                  <c:v>14</c:v>
                </c:pt>
                <c:pt idx="5">
                  <c:v>21</c:v>
                </c:pt>
                <c:pt idx="6">
                  <c:v>30</c:v>
                </c:pt>
              </c:numCache>
            </c:numRef>
          </c:xVal>
          <c:yVal>
            <c:numRef>
              <c:f>Sheet1!$C$2:$C$8</c:f>
              <c:numCache>
                <c:formatCode>General</c:formatCode>
                <c:ptCount val="7"/>
                <c:pt idx="0">
                  <c:v>125</c:v>
                </c:pt>
                <c:pt idx="1">
                  <c:v>75</c:v>
                </c:pt>
                <c:pt idx="2">
                  <c:v>52</c:v>
                </c:pt>
                <c:pt idx="3">
                  <c:v>27</c:v>
                </c:pt>
                <c:pt idx="4">
                  <c:v>16</c:v>
                </c:pt>
                <c:pt idx="5">
                  <c:v>8</c:v>
                </c:pt>
                <c:pt idx="6">
                  <c:v>5</c:v>
                </c:pt>
              </c:numCache>
            </c:numRef>
          </c:yVal>
          <c:smooth val="0"/>
          <c:extLst>
            <c:ext xmlns:c16="http://schemas.microsoft.com/office/drawing/2014/chart" uri="{C3380CC4-5D6E-409C-BE32-E72D297353CC}">
              <c16:uniqueId val="{00000000-D36D-574A-BF0D-F03A27E216FA}"/>
            </c:ext>
          </c:extLst>
        </c:ser>
        <c:ser>
          <c:idx val="2"/>
          <c:order val="1"/>
          <c:spPr>
            <a:ln w="50800">
              <a:solidFill>
                <a:schemeClr val="accent4">
                  <a:lumMod val="75000"/>
                </a:schemeClr>
              </a:solidFill>
            </a:ln>
            <a:effectLst/>
          </c:spPr>
          <c:marker>
            <c:symbol val="diamond"/>
            <c:size val="8"/>
            <c:spPr>
              <a:solidFill>
                <a:schemeClr val="accent4">
                  <a:lumMod val="75000"/>
                </a:schemeClr>
              </a:solidFill>
              <a:ln>
                <a:solidFill>
                  <a:schemeClr val="accent4">
                    <a:lumMod val="75000"/>
                  </a:schemeClr>
                </a:solidFill>
              </a:ln>
              <a:effectLst/>
            </c:spPr>
          </c:marker>
          <c:dPt>
            <c:idx val="3"/>
            <c:marker>
              <c:spPr>
                <a:solidFill>
                  <a:schemeClr val="accent4">
                    <a:lumMod val="75000"/>
                  </a:schemeClr>
                </a:solidFill>
                <a:ln>
                  <a:solidFill>
                    <a:schemeClr val="accent4">
                      <a:lumMod val="75000"/>
                    </a:schemeClr>
                  </a:solidFill>
                  <a:round/>
                </a:ln>
                <a:effectLst/>
              </c:spPr>
            </c:marker>
            <c:bubble3D val="0"/>
            <c:extLst>
              <c:ext xmlns:c16="http://schemas.microsoft.com/office/drawing/2014/chart" uri="{C3380CC4-5D6E-409C-BE32-E72D297353CC}">
                <c16:uniqueId val="{00000001-D36D-574A-BF0D-F03A27E216FA}"/>
              </c:ext>
            </c:extLst>
          </c:dPt>
          <c:xVal>
            <c:numRef>
              <c:f>Sheet1!$A$2:$A$8</c:f>
              <c:numCache>
                <c:formatCode>General</c:formatCode>
                <c:ptCount val="7"/>
                <c:pt idx="0">
                  <c:v>0</c:v>
                </c:pt>
                <c:pt idx="1">
                  <c:v>3</c:v>
                </c:pt>
                <c:pt idx="2">
                  <c:v>5</c:v>
                </c:pt>
                <c:pt idx="3">
                  <c:v>7</c:v>
                </c:pt>
                <c:pt idx="4">
                  <c:v>14</c:v>
                </c:pt>
                <c:pt idx="5">
                  <c:v>21</c:v>
                </c:pt>
                <c:pt idx="6">
                  <c:v>30</c:v>
                </c:pt>
              </c:numCache>
            </c:numRef>
          </c:xVal>
          <c:yVal>
            <c:numRef>
              <c:f>Sheet1!$D$2:$D$8</c:f>
              <c:numCache>
                <c:formatCode>General</c:formatCode>
                <c:ptCount val="7"/>
                <c:pt idx="0">
                  <c:v>125</c:v>
                </c:pt>
                <c:pt idx="1">
                  <c:v>185</c:v>
                </c:pt>
                <c:pt idx="2">
                  <c:v>165</c:v>
                </c:pt>
                <c:pt idx="3">
                  <c:v>195</c:v>
                </c:pt>
                <c:pt idx="4">
                  <c:v>155</c:v>
                </c:pt>
                <c:pt idx="5">
                  <c:v>200</c:v>
                </c:pt>
                <c:pt idx="6">
                  <c:v>180</c:v>
                </c:pt>
              </c:numCache>
            </c:numRef>
          </c:yVal>
          <c:smooth val="0"/>
          <c:extLst>
            <c:ext xmlns:c16="http://schemas.microsoft.com/office/drawing/2014/chart" uri="{C3380CC4-5D6E-409C-BE32-E72D297353CC}">
              <c16:uniqueId val="{00000002-D36D-574A-BF0D-F03A27E216FA}"/>
            </c:ext>
          </c:extLst>
        </c:ser>
        <c:dLbls>
          <c:showLegendKey val="0"/>
          <c:showVal val="0"/>
          <c:showCatName val="0"/>
          <c:showSerName val="0"/>
          <c:showPercent val="0"/>
          <c:showBubbleSize val="0"/>
        </c:dLbls>
        <c:axId val="2147065752"/>
        <c:axId val="2147071208"/>
      </c:scatterChart>
      <c:valAx>
        <c:axId val="2147065752"/>
        <c:scaling>
          <c:orientation val="minMax"/>
          <c:max val="30"/>
        </c:scaling>
        <c:delete val="0"/>
        <c:axPos val="b"/>
        <c:numFmt formatCode="General" sourceLinked="1"/>
        <c:majorTickMark val="none"/>
        <c:minorTickMark val="none"/>
        <c:tickLblPos val="none"/>
        <c:crossAx val="2147071208"/>
        <c:crosses val="autoZero"/>
        <c:crossBetween val="midCat"/>
      </c:valAx>
      <c:valAx>
        <c:axId val="2147071208"/>
        <c:scaling>
          <c:orientation val="minMax"/>
          <c:max val="225"/>
          <c:min val="0"/>
        </c:scaling>
        <c:delete val="0"/>
        <c:axPos val="l"/>
        <c:title>
          <c:tx>
            <c:rich>
              <a:bodyPr/>
              <a:lstStyle/>
              <a:p>
                <a:pPr>
                  <a:defRPr/>
                </a:pPr>
                <a:r>
                  <a:rPr lang="en-US" dirty="0"/>
                  <a:t>THC in Urine</a:t>
                </a:r>
              </a:p>
            </c:rich>
          </c:tx>
          <c:overlay val="0"/>
        </c:title>
        <c:numFmt formatCode="General" sourceLinked="1"/>
        <c:majorTickMark val="none"/>
        <c:minorTickMark val="none"/>
        <c:tickLblPos val="nextTo"/>
        <c:crossAx val="2147065752"/>
        <c:crosses val="autoZero"/>
        <c:crossBetween val="midCat"/>
        <c:majorUnit val="25"/>
      </c:valAx>
    </c:plotArea>
    <c:plotVisOnly val="1"/>
    <c:dispBlanksAs val="gap"/>
    <c:showDLblsOverMax val="0"/>
  </c:chart>
  <c:spPr>
    <a:ln w="25400" cap="flat" cmpd="dbl" algn="ctr">
      <a:no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200"/>
            </a:pPr>
            <a:r>
              <a:rPr lang="en-US" sz="1200" dirty="0"/>
              <a:t>Memory</a:t>
            </a:r>
          </a:p>
        </c:rich>
      </c:tx>
      <c:layout>
        <c:manualLayout>
          <c:xMode val="edge"/>
          <c:yMode val="edge"/>
          <c:x val="2.3712387847442101E-3"/>
          <c:y val="8.9295444877640594E-3"/>
        </c:manualLayout>
      </c:layout>
      <c:overlay val="0"/>
    </c:title>
    <c:autoTitleDeleted val="0"/>
    <c:plotArea>
      <c:layout>
        <c:manualLayout>
          <c:layoutTarget val="inner"/>
          <c:xMode val="edge"/>
          <c:yMode val="edge"/>
          <c:x val="0.18048584966564399"/>
          <c:y val="0.117869987238486"/>
          <c:w val="0.781173975683365"/>
          <c:h val="0.68568003403070499"/>
        </c:manualLayout>
      </c:layout>
      <c:scatterChart>
        <c:scatterStyle val="lineMarker"/>
        <c:varyColors val="0"/>
        <c:ser>
          <c:idx val="0"/>
          <c:order val="0"/>
          <c:tx>
            <c:strRef>
              <c:f>Sheet2!$B$1</c:f>
              <c:strCache>
                <c:ptCount val="1"/>
                <c:pt idx="0">
                  <c:v>CM</c:v>
                </c:pt>
              </c:strCache>
            </c:strRef>
          </c:tx>
          <c:spPr>
            <a:ln w="50800">
              <a:solidFill>
                <a:schemeClr val="accent3"/>
              </a:solidFill>
            </a:ln>
          </c:spPr>
          <c:marker>
            <c:symbol val="circle"/>
            <c:size val="8"/>
            <c:spPr>
              <a:solidFill>
                <a:schemeClr val="accent4"/>
              </a:solidFill>
              <a:ln>
                <a:solidFill>
                  <a:schemeClr val="accent3"/>
                </a:solidFill>
              </a:ln>
            </c:spPr>
          </c:marker>
          <c:xVal>
            <c:numRef>
              <c:f>Sheet2!$A$2:$A$6</c:f>
              <c:numCache>
                <c:formatCode>General</c:formatCode>
                <c:ptCount val="5"/>
                <c:pt idx="0">
                  <c:v>0</c:v>
                </c:pt>
                <c:pt idx="1">
                  <c:v>1</c:v>
                </c:pt>
                <c:pt idx="2">
                  <c:v>2</c:v>
                </c:pt>
                <c:pt idx="3">
                  <c:v>3</c:v>
                </c:pt>
                <c:pt idx="4">
                  <c:v>4</c:v>
                </c:pt>
              </c:numCache>
            </c:numRef>
          </c:xVal>
          <c:yVal>
            <c:numRef>
              <c:f>Sheet2!$B$2:$B$6</c:f>
              <c:numCache>
                <c:formatCode>General</c:formatCode>
                <c:ptCount val="5"/>
                <c:pt idx="0">
                  <c:v>0</c:v>
                </c:pt>
                <c:pt idx="1">
                  <c:v>0.28000000000000003</c:v>
                </c:pt>
                <c:pt idx="2">
                  <c:v>0.25</c:v>
                </c:pt>
                <c:pt idx="3">
                  <c:v>0.28000000000000003</c:v>
                </c:pt>
                <c:pt idx="4">
                  <c:v>0.25</c:v>
                </c:pt>
              </c:numCache>
            </c:numRef>
          </c:yVal>
          <c:smooth val="0"/>
          <c:extLst>
            <c:ext xmlns:c16="http://schemas.microsoft.com/office/drawing/2014/chart" uri="{C3380CC4-5D6E-409C-BE32-E72D297353CC}">
              <c16:uniqueId val="{00000000-C842-684E-BA68-69F98D048900}"/>
            </c:ext>
          </c:extLst>
        </c:ser>
        <c:ser>
          <c:idx val="1"/>
          <c:order val="1"/>
          <c:tx>
            <c:strRef>
              <c:f>Sheet2!$C$1</c:f>
              <c:strCache>
                <c:ptCount val="1"/>
                <c:pt idx="0">
                  <c:v>M</c:v>
                </c:pt>
              </c:strCache>
            </c:strRef>
          </c:tx>
          <c:spPr>
            <a:ln w="50800">
              <a:solidFill>
                <a:schemeClr val="accent4">
                  <a:lumMod val="75000"/>
                </a:schemeClr>
              </a:solidFill>
            </a:ln>
          </c:spPr>
          <c:marker>
            <c:symbol val="diamond"/>
            <c:size val="8"/>
            <c:spPr>
              <a:solidFill>
                <a:schemeClr val="bg2"/>
              </a:solidFill>
              <a:ln>
                <a:solidFill>
                  <a:schemeClr val="accent4">
                    <a:lumMod val="75000"/>
                  </a:schemeClr>
                </a:solidFill>
              </a:ln>
            </c:spPr>
          </c:marker>
          <c:xVal>
            <c:numRef>
              <c:f>Sheet2!$A$2:$A$6</c:f>
              <c:numCache>
                <c:formatCode>General</c:formatCode>
                <c:ptCount val="5"/>
                <c:pt idx="0">
                  <c:v>0</c:v>
                </c:pt>
                <c:pt idx="1">
                  <c:v>1</c:v>
                </c:pt>
                <c:pt idx="2">
                  <c:v>2</c:v>
                </c:pt>
                <c:pt idx="3">
                  <c:v>3</c:v>
                </c:pt>
                <c:pt idx="4">
                  <c:v>4</c:v>
                </c:pt>
              </c:numCache>
            </c:numRef>
          </c:xVal>
          <c:yVal>
            <c:numRef>
              <c:f>Sheet2!$C$2:$C$6</c:f>
              <c:numCache>
                <c:formatCode>General</c:formatCode>
                <c:ptCount val="5"/>
                <c:pt idx="0">
                  <c:v>0</c:v>
                </c:pt>
                <c:pt idx="1">
                  <c:v>0</c:v>
                </c:pt>
                <c:pt idx="2">
                  <c:v>0.05</c:v>
                </c:pt>
                <c:pt idx="3">
                  <c:v>0</c:v>
                </c:pt>
                <c:pt idx="4">
                  <c:v>0.05</c:v>
                </c:pt>
              </c:numCache>
            </c:numRef>
          </c:yVal>
          <c:smooth val="0"/>
          <c:extLst>
            <c:ext xmlns:c16="http://schemas.microsoft.com/office/drawing/2014/chart" uri="{C3380CC4-5D6E-409C-BE32-E72D297353CC}">
              <c16:uniqueId val="{00000001-C842-684E-BA68-69F98D048900}"/>
            </c:ext>
          </c:extLst>
        </c:ser>
        <c:dLbls>
          <c:showLegendKey val="0"/>
          <c:showVal val="0"/>
          <c:showCatName val="0"/>
          <c:showSerName val="0"/>
          <c:showPercent val="0"/>
          <c:showBubbleSize val="0"/>
        </c:dLbls>
        <c:axId val="-2115636728"/>
        <c:axId val="-2115825768"/>
      </c:scatterChart>
      <c:valAx>
        <c:axId val="-2115636728"/>
        <c:scaling>
          <c:orientation val="minMax"/>
        </c:scaling>
        <c:delete val="0"/>
        <c:axPos val="b"/>
        <c:numFmt formatCode="General" sourceLinked="1"/>
        <c:majorTickMark val="none"/>
        <c:minorTickMark val="none"/>
        <c:tickLblPos val="none"/>
        <c:crossAx val="-2115825768"/>
        <c:crosses val="autoZero"/>
        <c:crossBetween val="midCat"/>
      </c:valAx>
      <c:valAx>
        <c:axId val="-2115825768"/>
        <c:scaling>
          <c:orientation val="minMax"/>
          <c:max val="0.3"/>
        </c:scaling>
        <c:delete val="0"/>
        <c:axPos val="l"/>
        <c:title>
          <c:tx>
            <c:rich>
              <a:bodyPr rot="-5400000" vert="horz"/>
              <a:lstStyle/>
              <a:p>
                <a:pPr>
                  <a:defRPr/>
                </a:pPr>
                <a:r>
                  <a:rPr lang="en-US" dirty="0"/>
                  <a:t>Memory</a:t>
                </a:r>
              </a:p>
            </c:rich>
          </c:tx>
          <c:overlay val="0"/>
        </c:title>
        <c:numFmt formatCode="General" sourceLinked="1"/>
        <c:majorTickMark val="out"/>
        <c:minorTickMark val="none"/>
        <c:tickLblPos val="nextTo"/>
        <c:crossAx val="-2115636728"/>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2119" cy="464820"/>
          </a:xfrm>
          <a:prstGeom prst="rect">
            <a:avLst/>
          </a:prstGeom>
          <a:noFill/>
          <a:ln>
            <a:noFill/>
          </a:ln>
        </p:spPr>
        <p:txBody>
          <a:bodyPr spcFirstLastPara="1" wrap="square" lIns="92425" tIns="46200" rIns="92425" bIns="462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98102" y="0"/>
            <a:ext cx="2982119" cy="464820"/>
          </a:xfrm>
          <a:prstGeom prst="rect">
            <a:avLst/>
          </a:prstGeom>
          <a:noFill/>
          <a:ln>
            <a:noFill/>
          </a:ln>
        </p:spPr>
        <p:txBody>
          <a:bodyPr spcFirstLastPara="1" wrap="square" lIns="92425" tIns="46200" rIns="92425" bIns="462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2982119" cy="464820"/>
          </a:xfrm>
          <a:prstGeom prst="rect">
            <a:avLst/>
          </a:prstGeom>
          <a:noFill/>
          <a:ln>
            <a:noFill/>
          </a:ln>
        </p:spPr>
        <p:txBody>
          <a:bodyPr spcFirstLastPara="1" wrap="square" lIns="92425" tIns="46200" rIns="92425" bIns="462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dc.gov/tobacco/basic_information/e-cigarettes/pdfs/ecigarette-or-vaping-products-visual-dictionary-508.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58" name="Google Shape;58;p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ED2F73FC-E633-4444-E529-73D73D1F7B1B}"/>
            </a:ext>
          </a:extLst>
        </p:cNvPr>
        <p:cNvGrpSpPr/>
        <p:nvPr/>
      </p:nvGrpSpPr>
      <p:grpSpPr>
        <a:xfrm>
          <a:off x="0" y="0"/>
          <a:ext cx="0" cy="0"/>
          <a:chOff x="0" y="0"/>
          <a:chExt cx="0" cy="0"/>
        </a:xfrm>
      </p:grpSpPr>
      <p:sp>
        <p:nvSpPr>
          <p:cNvPr id="121" name="Google Shape;121;p9:notes">
            <a:extLst>
              <a:ext uri="{FF2B5EF4-FFF2-40B4-BE49-F238E27FC236}">
                <a16:creationId xmlns:a16="http://schemas.microsoft.com/office/drawing/2014/main" id="{16C0DCAE-F8D0-FD6B-2119-409854225722}"/>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dirty="0"/>
          </a:p>
        </p:txBody>
      </p:sp>
      <p:sp>
        <p:nvSpPr>
          <p:cNvPr id="122" name="Google Shape;122;p9:notes">
            <a:extLst>
              <a:ext uri="{FF2B5EF4-FFF2-40B4-BE49-F238E27FC236}">
                <a16:creationId xmlns:a16="http://schemas.microsoft.com/office/drawing/2014/main" id="{96386217-EBAF-71FB-D157-25E2E2CAB082}"/>
              </a:ext>
            </a:extLst>
          </p:cNvPr>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21726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9059C4B8-7376-BAA1-B7C6-CA9AE1B3EE68}"/>
            </a:ext>
          </a:extLst>
        </p:cNvPr>
        <p:cNvGrpSpPr/>
        <p:nvPr/>
      </p:nvGrpSpPr>
      <p:grpSpPr>
        <a:xfrm>
          <a:off x="0" y="0"/>
          <a:ext cx="0" cy="0"/>
          <a:chOff x="0" y="0"/>
          <a:chExt cx="0" cy="0"/>
        </a:xfrm>
      </p:grpSpPr>
      <p:sp>
        <p:nvSpPr>
          <p:cNvPr id="121" name="Google Shape;121;p9:notes">
            <a:extLst>
              <a:ext uri="{FF2B5EF4-FFF2-40B4-BE49-F238E27FC236}">
                <a16:creationId xmlns:a16="http://schemas.microsoft.com/office/drawing/2014/main" id="{A85E6912-E9D9-D478-9673-008D18A3C6E3}"/>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dirty="0"/>
          </a:p>
        </p:txBody>
      </p:sp>
      <p:sp>
        <p:nvSpPr>
          <p:cNvPr id="122" name="Google Shape;122;p9:notes">
            <a:extLst>
              <a:ext uri="{FF2B5EF4-FFF2-40B4-BE49-F238E27FC236}">
                <a16:creationId xmlns:a16="http://schemas.microsoft.com/office/drawing/2014/main" id="{CD5D6707-D1C7-5FEA-7936-2BBFF5C32E0F}"/>
              </a:ext>
            </a:extLst>
          </p:cNvPr>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4289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8D386D90-904D-266E-B086-3C611B26F293}"/>
            </a:ext>
          </a:extLst>
        </p:cNvPr>
        <p:cNvGrpSpPr/>
        <p:nvPr/>
      </p:nvGrpSpPr>
      <p:grpSpPr>
        <a:xfrm>
          <a:off x="0" y="0"/>
          <a:ext cx="0" cy="0"/>
          <a:chOff x="0" y="0"/>
          <a:chExt cx="0" cy="0"/>
        </a:xfrm>
      </p:grpSpPr>
      <p:sp>
        <p:nvSpPr>
          <p:cNvPr id="121" name="Google Shape;121;p9:notes">
            <a:extLst>
              <a:ext uri="{FF2B5EF4-FFF2-40B4-BE49-F238E27FC236}">
                <a16:creationId xmlns:a16="http://schemas.microsoft.com/office/drawing/2014/main" id="{EA7DF4C2-E776-CD6D-EEDC-29624287CD48}"/>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dirty="0"/>
          </a:p>
        </p:txBody>
      </p:sp>
      <p:sp>
        <p:nvSpPr>
          <p:cNvPr id="122" name="Google Shape;122;p9:notes">
            <a:extLst>
              <a:ext uri="{FF2B5EF4-FFF2-40B4-BE49-F238E27FC236}">
                <a16:creationId xmlns:a16="http://schemas.microsoft.com/office/drawing/2014/main" id="{C561377C-C529-627C-9510-6DE7A5F398D1}"/>
              </a:ext>
            </a:extLst>
          </p:cNvPr>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619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5628468D-1612-F9EF-4676-C4EAC3859431}"/>
            </a:ext>
          </a:extLst>
        </p:cNvPr>
        <p:cNvGrpSpPr/>
        <p:nvPr/>
      </p:nvGrpSpPr>
      <p:grpSpPr>
        <a:xfrm>
          <a:off x="0" y="0"/>
          <a:ext cx="0" cy="0"/>
          <a:chOff x="0" y="0"/>
          <a:chExt cx="0" cy="0"/>
        </a:xfrm>
      </p:grpSpPr>
      <p:sp>
        <p:nvSpPr>
          <p:cNvPr id="121" name="Google Shape;121;p9:notes">
            <a:extLst>
              <a:ext uri="{FF2B5EF4-FFF2-40B4-BE49-F238E27FC236}">
                <a16:creationId xmlns:a16="http://schemas.microsoft.com/office/drawing/2014/main" id="{029CA0B8-44BE-3CC5-DB8D-18342DFF7D84}"/>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dirty="0"/>
          </a:p>
        </p:txBody>
      </p:sp>
      <p:sp>
        <p:nvSpPr>
          <p:cNvPr id="122" name="Google Shape;122;p9:notes">
            <a:extLst>
              <a:ext uri="{FF2B5EF4-FFF2-40B4-BE49-F238E27FC236}">
                <a16:creationId xmlns:a16="http://schemas.microsoft.com/office/drawing/2014/main" id="{F0E81068-8A1C-6680-11DF-309AB2AF7175}"/>
              </a:ext>
            </a:extLst>
          </p:cNvPr>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0507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8154DA82-EE29-33FC-1D92-E87C31515506}"/>
            </a:ext>
          </a:extLst>
        </p:cNvPr>
        <p:cNvGrpSpPr/>
        <p:nvPr/>
      </p:nvGrpSpPr>
      <p:grpSpPr>
        <a:xfrm>
          <a:off x="0" y="0"/>
          <a:ext cx="0" cy="0"/>
          <a:chOff x="0" y="0"/>
          <a:chExt cx="0" cy="0"/>
        </a:xfrm>
      </p:grpSpPr>
      <p:sp>
        <p:nvSpPr>
          <p:cNvPr id="121" name="Google Shape;121;p9:notes">
            <a:extLst>
              <a:ext uri="{FF2B5EF4-FFF2-40B4-BE49-F238E27FC236}">
                <a16:creationId xmlns:a16="http://schemas.microsoft.com/office/drawing/2014/main" id="{6DD362D2-59FF-822D-A624-73872AA76572}"/>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dirty="0"/>
          </a:p>
        </p:txBody>
      </p:sp>
      <p:sp>
        <p:nvSpPr>
          <p:cNvPr id="122" name="Google Shape;122;p9:notes">
            <a:extLst>
              <a:ext uri="{FF2B5EF4-FFF2-40B4-BE49-F238E27FC236}">
                <a16:creationId xmlns:a16="http://schemas.microsoft.com/office/drawing/2014/main" id="{31CF32A7-E00C-0963-B732-0A80684F0F01}"/>
              </a:ext>
            </a:extLst>
          </p:cNvPr>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9522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6ECC1E5F-1F64-497F-54ED-9F2C76A61F67}"/>
            </a:ext>
          </a:extLst>
        </p:cNvPr>
        <p:cNvGrpSpPr/>
        <p:nvPr/>
      </p:nvGrpSpPr>
      <p:grpSpPr>
        <a:xfrm>
          <a:off x="0" y="0"/>
          <a:ext cx="0" cy="0"/>
          <a:chOff x="0" y="0"/>
          <a:chExt cx="0" cy="0"/>
        </a:xfrm>
      </p:grpSpPr>
      <p:sp>
        <p:nvSpPr>
          <p:cNvPr id="121" name="Google Shape;121;p9:notes">
            <a:extLst>
              <a:ext uri="{FF2B5EF4-FFF2-40B4-BE49-F238E27FC236}">
                <a16:creationId xmlns:a16="http://schemas.microsoft.com/office/drawing/2014/main" id="{CC74F1E6-4A6B-AE45-D453-A35A89D013CB}"/>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dirty="0"/>
          </a:p>
        </p:txBody>
      </p:sp>
      <p:sp>
        <p:nvSpPr>
          <p:cNvPr id="122" name="Google Shape;122;p9:notes">
            <a:extLst>
              <a:ext uri="{FF2B5EF4-FFF2-40B4-BE49-F238E27FC236}">
                <a16:creationId xmlns:a16="http://schemas.microsoft.com/office/drawing/2014/main" id="{5044C4E4-9E8F-8540-1616-E1E33FD52E28}"/>
              </a:ext>
            </a:extLst>
          </p:cNvPr>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37440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D6479A43-E2E3-BA4F-ADC5-FF1E0EB4CC27}"/>
            </a:ext>
          </a:extLst>
        </p:cNvPr>
        <p:cNvGrpSpPr/>
        <p:nvPr/>
      </p:nvGrpSpPr>
      <p:grpSpPr>
        <a:xfrm>
          <a:off x="0" y="0"/>
          <a:ext cx="0" cy="0"/>
          <a:chOff x="0" y="0"/>
          <a:chExt cx="0" cy="0"/>
        </a:xfrm>
      </p:grpSpPr>
      <p:sp>
        <p:nvSpPr>
          <p:cNvPr id="121" name="Google Shape;121;p9:notes">
            <a:extLst>
              <a:ext uri="{FF2B5EF4-FFF2-40B4-BE49-F238E27FC236}">
                <a16:creationId xmlns:a16="http://schemas.microsoft.com/office/drawing/2014/main" id="{4B366D81-E3AF-234E-D7B2-7B441F55F292}"/>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dirty="0"/>
          </a:p>
        </p:txBody>
      </p:sp>
      <p:sp>
        <p:nvSpPr>
          <p:cNvPr id="122" name="Google Shape;122;p9:notes">
            <a:extLst>
              <a:ext uri="{FF2B5EF4-FFF2-40B4-BE49-F238E27FC236}">
                <a16:creationId xmlns:a16="http://schemas.microsoft.com/office/drawing/2014/main" id="{6A487E0D-4350-8BA3-2E74-E186361B0969}"/>
              </a:ext>
            </a:extLst>
          </p:cNvPr>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8607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750A050A-7A42-04BB-BECC-1E68632B7BCD}"/>
            </a:ext>
          </a:extLst>
        </p:cNvPr>
        <p:cNvGrpSpPr/>
        <p:nvPr/>
      </p:nvGrpSpPr>
      <p:grpSpPr>
        <a:xfrm>
          <a:off x="0" y="0"/>
          <a:ext cx="0" cy="0"/>
          <a:chOff x="0" y="0"/>
          <a:chExt cx="0" cy="0"/>
        </a:xfrm>
      </p:grpSpPr>
      <p:sp>
        <p:nvSpPr>
          <p:cNvPr id="121" name="Google Shape;121;p9:notes">
            <a:extLst>
              <a:ext uri="{FF2B5EF4-FFF2-40B4-BE49-F238E27FC236}">
                <a16:creationId xmlns:a16="http://schemas.microsoft.com/office/drawing/2014/main" id="{0A109AF5-9B74-88B1-B0DA-282F4C700946}"/>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dirty="0"/>
          </a:p>
        </p:txBody>
      </p:sp>
      <p:sp>
        <p:nvSpPr>
          <p:cNvPr id="122" name="Google Shape;122;p9:notes">
            <a:extLst>
              <a:ext uri="{FF2B5EF4-FFF2-40B4-BE49-F238E27FC236}">
                <a16:creationId xmlns:a16="http://schemas.microsoft.com/office/drawing/2014/main" id="{F0A37E86-C6C2-E5C9-C7F2-729DAD3D73D3}"/>
              </a:ext>
            </a:extLst>
          </p:cNvPr>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5921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84FC64-EA44-AC44-8436-A0D4564869E0}" type="slidenum">
              <a:rPr lang="en-US" smtClean="0"/>
              <a:t>21</a:t>
            </a:fld>
            <a:endParaRPr lang="en-US"/>
          </a:p>
        </p:txBody>
      </p:sp>
    </p:spTree>
    <p:extLst>
      <p:ext uri="{BB962C8B-B14F-4D97-AF65-F5344CB8AC3E}">
        <p14:creationId xmlns:p14="http://schemas.microsoft.com/office/powerpoint/2010/main" val="157842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E-cigarettes are known by many different names. You’ve probably heard them called “vapes,” “vape pens”,  “e-cigs” or just “JUUL.” There are also newer products on the market, such as “Elf Bar.” So, no matter what you call it, it’s an e-cigarette.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For more information on different types of e-cigarettes read this guide: </a:t>
            </a:r>
            <a:r>
              <a:rPr lang="en-US" dirty="0">
                <a:hlinkClick r:id="rId3"/>
              </a:rPr>
              <a:t>E-Cigarette, or Vaping, Products Visual Dictionary (cdc.gov)</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701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 name="Google Shape;6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0338" y="1169988"/>
            <a:ext cx="4211637" cy="3157537"/>
          </a:xfrm>
        </p:spPr>
      </p:sp>
      <p:sp>
        <p:nvSpPr>
          <p:cNvPr id="3" name="Notes Placeholder 2"/>
          <p:cNvSpPr>
            <a:spLocks noGrp="1"/>
          </p:cNvSpPr>
          <p:nvPr>
            <p:ph type="body" idx="1"/>
          </p:nvPr>
        </p:nvSpPr>
        <p:spPr>
          <a:xfrm>
            <a:off x="707125" y="4638398"/>
            <a:ext cx="5656999" cy="3684366"/>
          </a:xfrm>
        </p:spPr>
        <p:txBody>
          <a:bodyPr/>
          <a:lstStyle/>
          <a:p>
            <a:pPr marL="287865" indent="-287865" defTabSz="842263">
              <a:buFont typeface="Arial" panose="020B0604020202020204" pitchFamily="34" charset="0"/>
              <a:buChar char="•"/>
              <a:defRPr/>
            </a:pPr>
            <a:r>
              <a:rPr lang="en-US" sz="1400" dirty="0"/>
              <a:t>Vapes now come in designs that look like Apple watches (Uwell vape watch), lipstick, hoodies and iPhone cases, making them increasingly difficult to detect.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145F08-EA92-2C4E-88C3-22BB73DE78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517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a:extLst>
            <a:ext uri="{FF2B5EF4-FFF2-40B4-BE49-F238E27FC236}">
              <a16:creationId xmlns:a16="http://schemas.microsoft.com/office/drawing/2014/main" id="{53322640-168D-1AD7-E838-418D9E94EED5}"/>
            </a:ext>
          </a:extLst>
        </p:cNvPr>
        <p:cNvGrpSpPr/>
        <p:nvPr/>
      </p:nvGrpSpPr>
      <p:grpSpPr>
        <a:xfrm>
          <a:off x="0" y="0"/>
          <a:ext cx="0" cy="0"/>
          <a:chOff x="0" y="0"/>
          <a:chExt cx="0" cy="0"/>
        </a:xfrm>
      </p:grpSpPr>
      <p:sp>
        <p:nvSpPr>
          <p:cNvPr id="64" name="Google Shape;64;p2:notes">
            <a:extLst>
              <a:ext uri="{FF2B5EF4-FFF2-40B4-BE49-F238E27FC236}">
                <a16:creationId xmlns:a16="http://schemas.microsoft.com/office/drawing/2014/main" id="{8907AE82-2914-CF70-3B95-D4B9444DA40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 name="Google Shape;65;p2:notes">
            <a:extLst>
              <a:ext uri="{FF2B5EF4-FFF2-40B4-BE49-F238E27FC236}">
                <a16:creationId xmlns:a16="http://schemas.microsoft.com/office/drawing/2014/main" id="{C3210C28-4ABF-4FBC-2363-93D0AD772D66}"/>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532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FD123D98-EBDF-68CF-E3BF-0240D8FF9B23}"/>
            </a:ext>
          </a:extLst>
        </p:cNvPr>
        <p:cNvGrpSpPr/>
        <p:nvPr/>
      </p:nvGrpSpPr>
      <p:grpSpPr>
        <a:xfrm>
          <a:off x="0" y="0"/>
          <a:ext cx="0" cy="0"/>
          <a:chOff x="0" y="0"/>
          <a:chExt cx="0" cy="0"/>
        </a:xfrm>
      </p:grpSpPr>
      <p:sp>
        <p:nvSpPr>
          <p:cNvPr id="121" name="Google Shape;121;p9:notes">
            <a:extLst>
              <a:ext uri="{FF2B5EF4-FFF2-40B4-BE49-F238E27FC236}">
                <a16:creationId xmlns:a16="http://schemas.microsoft.com/office/drawing/2014/main" id="{34897389-6DB3-4B6A-46BA-E64FEFAB7F60}"/>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9:notes">
            <a:extLst>
              <a:ext uri="{FF2B5EF4-FFF2-40B4-BE49-F238E27FC236}">
                <a16:creationId xmlns:a16="http://schemas.microsoft.com/office/drawing/2014/main" id="{78E6EEE6-3D52-030C-2A29-3F1639CCBC72}"/>
              </a:ext>
            </a:extLst>
          </p:cNvPr>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300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p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a:extLst>
            <a:ext uri="{FF2B5EF4-FFF2-40B4-BE49-F238E27FC236}">
              <a16:creationId xmlns:a16="http://schemas.microsoft.com/office/drawing/2014/main" id="{ED7F690F-6834-4549-F174-DA47F06F88CD}"/>
            </a:ext>
          </a:extLst>
        </p:cNvPr>
        <p:cNvGrpSpPr/>
        <p:nvPr/>
      </p:nvGrpSpPr>
      <p:grpSpPr>
        <a:xfrm>
          <a:off x="0" y="0"/>
          <a:ext cx="0" cy="0"/>
          <a:chOff x="0" y="0"/>
          <a:chExt cx="0" cy="0"/>
        </a:xfrm>
      </p:grpSpPr>
      <p:sp>
        <p:nvSpPr>
          <p:cNvPr id="116" name="Google Shape;116;p8:notes">
            <a:extLst>
              <a:ext uri="{FF2B5EF4-FFF2-40B4-BE49-F238E27FC236}">
                <a16:creationId xmlns:a16="http://schemas.microsoft.com/office/drawing/2014/main" id="{7A5BBE48-4DC4-3BAB-0AF3-D35EFAE8DC3B}"/>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p8:notes">
            <a:extLst>
              <a:ext uri="{FF2B5EF4-FFF2-40B4-BE49-F238E27FC236}">
                <a16:creationId xmlns:a16="http://schemas.microsoft.com/office/drawing/2014/main" id="{13F5E922-8B3D-8629-CA53-44A94BA2A350}"/>
              </a:ext>
            </a:extLst>
          </p:cNvPr>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17503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4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4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583" name="Google Shape;583;p4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 name="Google Shape;7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6: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4" name="Google Shape;94;p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7: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9" name="Google Shape;99;p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 name="Google Shape;8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a:extLst>
            <a:ext uri="{FF2B5EF4-FFF2-40B4-BE49-F238E27FC236}">
              <a16:creationId xmlns:a16="http://schemas.microsoft.com/office/drawing/2014/main" id="{F53A0080-CC1C-9517-53F2-C6174C4DA8D5}"/>
            </a:ext>
          </a:extLst>
        </p:cNvPr>
        <p:cNvGrpSpPr/>
        <p:nvPr/>
      </p:nvGrpSpPr>
      <p:grpSpPr>
        <a:xfrm>
          <a:off x="0" y="0"/>
          <a:ext cx="0" cy="0"/>
          <a:chOff x="0" y="0"/>
          <a:chExt cx="0" cy="0"/>
        </a:xfrm>
      </p:grpSpPr>
      <p:sp>
        <p:nvSpPr>
          <p:cNvPr id="79" name="Google Shape;79;p4:notes">
            <a:extLst>
              <a:ext uri="{FF2B5EF4-FFF2-40B4-BE49-F238E27FC236}">
                <a16:creationId xmlns:a16="http://schemas.microsoft.com/office/drawing/2014/main" id="{44D92F35-C336-6048-572D-143E1FA48E2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0" name="Google Shape;80;p4:notes">
            <a:extLst>
              <a:ext uri="{FF2B5EF4-FFF2-40B4-BE49-F238E27FC236}">
                <a16:creationId xmlns:a16="http://schemas.microsoft.com/office/drawing/2014/main" id="{1C3B1C51-0B3E-FC0D-77C2-AF62166D2B8F}"/>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3560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480F90F0-E0C2-E78F-3F2B-559569B36CBF}"/>
            </a:ext>
          </a:extLst>
        </p:cNvPr>
        <p:cNvGrpSpPr/>
        <p:nvPr/>
      </p:nvGrpSpPr>
      <p:grpSpPr>
        <a:xfrm>
          <a:off x="0" y="0"/>
          <a:ext cx="0" cy="0"/>
          <a:chOff x="0" y="0"/>
          <a:chExt cx="0" cy="0"/>
        </a:xfrm>
      </p:grpSpPr>
      <p:sp>
        <p:nvSpPr>
          <p:cNvPr id="57" name="Google Shape;57;p1:notes">
            <a:extLst>
              <a:ext uri="{FF2B5EF4-FFF2-40B4-BE49-F238E27FC236}">
                <a16:creationId xmlns:a16="http://schemas.microsoft.com/office/drawing/2014/main" id="{9CE9CF42-D6C5-84D2-DA60-9825C1645CCF}"/>
              </a:ext>
            </a:extLst>
          </p:cNvPr>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58" name="Google Shape;58;p1:notes">
            <a:extLst>
              <a:ext uri="{FF2B5EF4-FFF2-40B4-BE49-F238E27FC236}">
                <a16:creationId xmlns:a16="http://schemas.microsoft.com/office/drawing/2014/main" id="{B1CB2F39-F9D3-AD5C-24A3-E6AB86DDC221}"/>
              </a:ext>
            </a:extLst>
          </p:cNvPr>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88127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 name="Google Shape;6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13"/>
          <p:cNvSpPr/>
          <p:nvPr/>
        </p:nvSpPr>
        <p:spPr>
          <a:xfrm>
            <a:off x="0" y="0"/>
            <a:ext cx="9144000" cy="435849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16;p13"/>
          <p:cNvSpPr txBox="1">
            <a:spLocks noGrp="1"/>
          </p:cNvSpPr>
          <p:nvPr>
            <p:ph type="ctrTitle"/>
          </p:nvPr>
        </p:nvSpPr>
        <p:spPr>
          <a:xfrm>
            <a:off x="685800" y="559623"/>
            <a:ext cx="7772400" cy="1470025"/>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800"/>
              <a:buFont typeface="Montserrat"/>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371600" y="2277690"/>
            <a:ext cx="6400800" cy="937807"/>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200"/>
              </a:spcBef>
              <a:spcAft>
                <a:spcPts val="0"/>
              </a:spcAft>
              <a:buSzPts val="2520"/>
              <a:buNone/>
              <a:defRPr>
                <a:solidFill>
                  <a:srgbClr val="E6C46D"/>
                </a:solidFill>
              </a:defRPr>
            </a:lvl1pPr>
            <a:lvl2pPr lvl="1" algn="ctr">
              <a:lnSpc>
                <a:spcPct val="100000"/>
              </a:lnSpc>
              <a:spcBef>
                <a:spcPts val="600"/>
              </a:spcBef>
              <a:spcAft>
                <a:spcPts val="0"/>
              </a:spcAft>
              <a:buSzPts val="2400"/>
              <a:buNone/>
              <a:defRPr>
                <a:solidFill>
                  <a:srgbClr val="888888"/>
                </a:solidFill>
              </a:defRPr>
            </a:lvl2pPr>
            <a:lvl3pPr lvl="2" algn="ctr">
              <a:lnSpc>
                <a:spcPct val="100000"/>
              </a:lnSpc>
              <a:spcBef>
                <a:spcPts val="600"/>
              </a:spcBef>
              <a:spcAft>
                <a:spcPts val="0"/>
              </a:spcAft>
              <a:buSzPts val="2400"/>
              <a:buNone/>
              <a:defRPr>
                <a:solidFill>
                  <a:srgbClr val="888888"/>
                </a:solidFill>
              </a:defRPr>
            </a:lvl3pPr>
            <a:lvl4pPr lvl="3" algn="ctr">
              <a:lnSpc>
                <a:spcPct val="100000"/>
              </a:lnSpc>
              <a:spcBef>
                <a:spcPts val="600"/>
              </a:spcBef>
              <a:spcAft>
                <a:spcPts val="0"/>
              </a:spcAft>
              <a:buSzPts val="2000"/>
              <a:buNone/>
              <a:defRPr>
                <a:solidFill>
                  <a:srgbClr val="888888"/>
                </a:solidFill>
              </a:defRPr>
            </a:lvl4pPr>
            <a:lvl5pPr lvl="4" algn="ctr">
              <a:lnSpc>
                <a:spcPct val="100000"/>
              </a:lnSpc>
              <a:spcBef>
                <a:spcPts val="600"/>
              </a:spcBef>
              <a:spcAft>
                <a:spcPts val="0"/>
              </a:spcAft>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8" name="Google Shape;18;p13" descr="A logo with a star and text&#10;&#10;Description automatically generated"/>
          <p:cNvPicPr preferRelativeResize="0"/>
          <p:nvPr/>
        </p:nvPicPr>
        <p:blipFill rotWithShape="1">
          <a:blip r:embed="rId2">
            <a:alphaModFix/>
          </a:blip>
          <a:srcRect/>
          <a:stretch/>
        </p:blipFill>
        <p:spPr>
          <a:xfrm>
            <a:off x="2433782" y="4501559"/>
            <a:ext cx="4276436" cy="228836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17"/>
        <p:cNvGrpSpPr/>
        <p:nvPr/>
      </p:nvGrpSpPr>
      <p:grpSpPr>
        <a:xfrm>
          <a:off x="0" y="0"/>
          <a:ext cx="0" cy="0"/>
          <a:chOff x="0" y="0"/>
          <a:chExt cx="0" cy="0"/>
        </a:xfrm>
      </p:grpSpPr>
      <p:sp>
        <p:nvSpPr>
          <p:cNvPr id="18" name="Google Shape;18;p45"/>
          <p:cNvSpPr txBox="1">
            <a:spLocks noGrp="1"/>
          </p:cNvSpPr>
          <p:nvPr>
            <p:ph type="title"/>
          </p:nvPr>
        </p:nvSpPr>
        <p:spPr>
          <a:xfrm>
            <a:off x="192024" y="1143000"/>
            <a:ext cx="2125980" cy="23774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3200"/>
              <a:buFont typeface="Corbel"/>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5"/>
          <p:cNvSpPr>
            <a:spLocks noGrp="1"/>
          </p:cNvSpPr>
          <p:nvPr>
            <p:ph type="pic" idx="2"/>
          </p:nvPr>
        </p:nvSpPr>
        <p:spPr>
          <a:xfrm>
            <a:off x="2677984" y="767419"/>
            <a:ext cx="6086423" cy="5330952"/>
          </a:xfrm>
          <a:prstGeom prst="rect">
            <a:avLst/>
          </a:prstGeom>
          <a:solidFill>
            <a:srgbClr val="BFBFBF"/>
          </a:solidFill>
          <a:ln>
            <a:noFill/>
          </a:ln>
        </p:spPr>
      </p:sp>
      <p:sp>
        <p:nvSpPr>
          <p:cNvPr id="20" name="Google Shape;20;p45"/>
          <p:cNvSpPr txBox="1">
            <a:spLocks noGrp="1"/>
          </p:cNvSpPr>
          <p:nvPr>
            <p:ph type="body" idx="1"/>
          </p:nvPr>
        </p:nvSpPr>
        <p:spPr>
          <a:xfrm>
            <a:off x="192024" y="3493008"/>
            <a:ext cx="2125980" cy="2322576"/>
          </a:xfrm>
          <a:prstGeom prst="rect">
            <a:avLst/>
          </a:prstGeom>
          <a:noFill/>
          <a:ln>
            <a:noFill/>
          </a:ln>
        </p:spPr>
        <p:txBody>
          <a:bodyPr spcFirstLastPara="1" wrap="square" lIns="91425" tIns="45700" rIns="91425" bIns="45700" anchor="t" anchorCtr="0">
            <a:normAutofit/>
          </a:bodyPr>
          <a:lstStyle>
            <a:lvl1pPr marL="342892" lvl="0" indent="-171446" algn="l">
              <a:lnSpc>
                <a:spcPct val="100000"/>
              </a:lnSpc>
              <a:spcBef>
                <a:spcPts val="900"/>
              </a:spcBef>
              <a:spcAft>
                <a:spcPts val="0"/>
              </a:spcAft>
              <a:buSzPts val="1400"/>
              <a:buNone/>
              <a:defRPr sz="1050">
                <a:solidFill>
                  <a:srgbClr val="FFFFFF"/>
                </a:solidFill>
              </a:defRPr>
            </a:lvl1pPr>
            <a:lvl2pPr marL="685783" lvl="1" indent="-171446" algn="l">
              <a:lnSpc>
                <a:spcPct val="90000"/>
              </a:lnSpc>
              <a:spcBef>
                <a:spcPts val="188"/>
              </a:spcBef>
              <a:spcAft>
                <a:spcPts val="0"/>
              </a:spcAft>
              <a:buSzPts val="1200"/>
              <a:buNone/>
              <a:defRPr sz="900"/>
            </a:lvl2pPr>
            <a:lvl3pPr marL="1028675" lvl="2" indent="-171446" algn="l">
              <a:lnSpc>
                <a:spcPct val="90000"/>
              </a:lnSpc>
              <a:spcBef>
                <a:spcPts val="188"/>
              </a:spcBef>
              <a:spcAft>
                <a:spcPts val="0"/>
              </a:spcAft>
              <a:buSzPts val="1000"/>
              <a:buNone/>
              <a:defRPr sz="750"/>
            </a:lvl3pPr>
            <a:lvl4pPr marL="1371566" lvl="3" indent="-171446" algn="l">
              <a:lnSpc>
                <a:spcPct val="90000"/>
              </a:lnSpc>
              <a:spcBef>
                <a:spcPts val="188"/>
              </a:spcBef>
              <a:spcAft>
                <a:spcPts val="0"/>
              </a:spcAft>
              <a:buSzPts val="900"/>
              <a:buNone/>
              <a:defRPr sz="675"/>
            </a:lvl4pPr>
            <a:lvl5pPr marL="1714457" lvl="4" indent="-171446" algn="l">
              <a:lnSpc>
                <a:spcPct val="90000"/>
              </a:lnSpc>
              <a:spcBef>
                <a:spcPts val="188"/>
              </a:spcBef>
              <a:spcAft>
                <a:spcPts val="0"/>
              </a:spcAft>
              <a:buSzPts val="900"/>
              <a:buNone/>
              <a:defRPr sz="675"/>
            </a:lvl5pPr>
            <a:lvl6pPr marL="2057348" lvl="5" indent="-171446" algn="l">
              <a:lnSpc>
                <a:spcPct val="90000"/>
              </a:lnSpc>
              <a:spcBef>
                <a:spcPts val="188"/>
              </a:spcBef>
              <a:spcAft>
                <a:spcPts val="0"/>
              </a:spcAft>
              <a:buSzPts val="900"/>
              <a:buNone/>
              <a:defRPr sz="675"/>
            </a:lvl6pPr>
            <a:lvl7pPr marL="2400240" lvl="6" indent="-171446" algn="l">
              <a:lnSpc>
                <a:spcPct val="90000"/>
              </a:lnSpc>
              <a:spcBef>
                <a:spcPts val="188"/>
              </a:spcBef>
              <a:spcAft>
                <a:spcPts val="0"/>
              </a:spcAft>
              <a:buSzPts val="900"/>
              <a:buNone/>
              <a:defRPr sz="675"/>
            </a:lvl7pPr>
            <a:lvl8pPr marL="2743132" lvl="7" indent="-171446" algn="l">
              <a:lnSpc>
                <a:spcPct val="90000"/>
              </a:lnSpc>
              <a:spcBef>
                <a:spcPts val="188"/>
              </a:spcBef>
              <a:spcAft>
                <a:spcPts val="0"/>
              </a:spcAft>
              <a:buSzPts val="900"/>
              <a:buNone/>
              <a:defRPr sz="675"/>
            </a:lvl8pPr>
            <a:lvl9pPr marL="3086023" lvl="8" indent="-171446" algn="l">
              <a:lnSpc>
                <a:spcPct val="90000"/>
              </a:lnSpc>
              <a:spcBef>
                <a:spcPts val="188"/>
              </a:spcBef>
              <a:spcAft>
                <a:spcPts val="188"/>
              </a:spcAft>
              <a:buSzPts val="900"/>
              <a:buNone/>
              <a:defRPr sz="675"/>
            </a:lvl9pPr>
          </a:lstStyle>
          <a:p>
            <a:endParaRPr/>
          </a:p>
        </p:txBody>
      </p:sp>
      <p:sp>
        <p:nvSpPr>
          <p:cNvPr id="21" name="Google Shape;21;p45"/>
          <p:cNvSpPr txBox="1">
            <a:spLocks noGrp="1"/>
          </p:cNvSpPr>
          <p:nvPr>
            <p:ph type="dt" idx="10"/>
          </p:nvPr>
        </p:nvSpPr>
        <p:spPr>
          <a:xfrm>
            <a:off x="196849" y="6356352"/>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5"/>
          <p:cNvSpPr txBox="1">
            <a:spLocks noGrp="1"/>
          </p:cNvSpPr>
          <p:nvPr>
            <p:ph type="ftr" idx="11"/>
          </p:nvPr>
        </p:nvSpPr>
        <p:spPr>
          <a:xfrm>
            <a:off x="2624327" y="6356352"/>
            <a:ext cx="443363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5"/>
          <p:cNvSpPr txBox="1">
            <a:spLocks noGrp="1"/>
          </p:cNvSpPr>
          <p:nvPr>
            <p:ph type="sldNum" idx="12"/>
          </p:nvPr>
        </p:nvSpPr>
        <p:spPr>
          <a:xfrm>
            <a:off x="7975603" y="6356352"/>
            <a:ext cx="11481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1"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900" b="1"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900" b="1"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900" b="1"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900" b="1"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900" b="1"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900" b="1"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900" b="1"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900" b="1" i="0" u="none" strike="noStrike" cap="none">
                <a:solidFill>
                  <a:schemeClr val="accent1"/>
                </a:solidFill>
                <a:latin typeface="Corbel"/>
                <a:ea typeface="Corbel"/>
                <a:cs typeface="Corbel"/>
                <a:sym typeface="Corbe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70473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4"/>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4"/>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lvl1pPr marL="457200" lvl="0" indent="-331470" algn="l">
              <a:lnSpc>
                <a:spcPct val="100000"/>
              </a:lnSpc>
              <a:spcBef>
                <a:spcPts val="1200"/>
              </a:spcBef>
              <a:spcAft>
                <a:spcPts val="0"/>
              </a:spcAft>
              <a:buSzPts val="162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3"/>
        <p:cNvGrpSpPr/>
        <p:nvPr/>
      </p:nvGrpSpPr>
      <p:grpSpPr>
        <a:xfrm>
          <a:off x="0" y="0"/>
          <a:ext cx="0" cy="0"/>
          <a:chOff x="0" y="0"/>
          <a:chExt cx="0" cy="0"/>
        </a:xfrm>
      </p:grpSpPr>
      <p:sp>
        <p:nvSpPr>
          <p:cNvPr id="24" name="Google Shape;24;p15"/>
          <p:cNvSpPr txBox="1">
            <a:spLocks noGrp="1"/>
          </p:cNvSpPr>
          <p:nvPr>
            <p:ph type="title"/>
          </p:nvPr>
        </p:nvSpPr>
        <p:spPr>
          <a:xfrm>
            <a:off x="3389971" y="2633031"/>
            <a:ext cx="5310604" cy="1362075"/>
          </a:xfrm>
          <a:prstGeom prst="rect">
            <a:avLst/>
          </a:prstGeom>
          <a:noFill/>
          <a:ln>
            <a:noFill/>
          </a:ln>
        </p:spPr>
        <p:txBody>
          <a:bodyPr spcFirstLastPara="1" wrap="square" lIns="91425" tIns="0" rIns="91425" bIns="45700" anchor="ctr" anchorCtr="0">
            <a:noAutofit/>
          </a:bodyPr>
          <a:lstStyle>
            <a:lvl1pPr lvl="0" algn="l">
              <a:lnSpc>
                <a:spcPct val="90000"/>
              </a:lnSpc>
              <a:spcBef>
                <a:spcPts val="0"/>
              </a:spcBef>
              <a:spcAft>
                <a:spcPts val="0"/>
              </a:spcAft>
              <a:buClr>
                <a:schemeClr val="accent1"/>
              </a:buClr>
              <a:buSzPts val="4400"/>
              <a:buFont typeface="Montserrat"/>
              <a:buNone/>
              <a:defRPr sz="4400" b="1"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5" name="Google Shape;25;p15"/>
          <p:cNvGrpSpPr/>
          <p:nvPr/>
        </p:nvGrpSpPr>
        <p:grpSpPr>
          <a:xfrm>
            <a:off x="-3829257" y="-63496"/>
            <a:ext cx="6953250" cy="6953250"/>
            <a:chOff x="457200" y="6184851"/>
            <a:chExt cx="558024" cy="558024"/>
          </a:xfrm>
        </p:grpSpPr>
        <p:sp>
          <p:nvSpPr>
            <p:cNvPr id="26" name="Google Shape;26;p15"/>
            <p:cNvSpPr/>
            <p:nvPr/>
          </p:nvSpPr>
          <p:spPr>
            <a:xfrm>
              <a:off x="457200" y="6184851"/>
              <a:ext cx="558024" cy="55802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 name="Google Shape;27;p15" descr="STR_TA Circle.png"/>
            <p:cNvPicPr preferRelativeResize="0"/>
            <p:nvPr/>
          </p:nvPicPr>
          <p:blipFill rotWithShape="1">
            <a:blip r:embed="rId2">
              <a:alphaModFix/>
            </a:blip>
            <a:srcRect/>
            <a:stretch/>
          </p:blipFill>
          <p:spPr>
            <a:xfrm>
              <a:off x="468526" y="6196068"/>
              <a:ext cx="535372" cy="535590"/>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hart Slide">
  <p:cSld name="Chart Slide">
    <p:spTree>
      <p:nvGrpSpPr>
        <p:cNvPr id="1" name="Shape 28"/>
        <p:cNvGrpSpPr/>
        <p:nvPr/>
      </p:nvGrpSpPr>
      <p:grpSpPr>
        <a:xfrm>
          <a:off x="0" y="0"/>
          <a:ext cx="0" cy="0"/>
          <a:chOff x="0" y="0"/>
          <a:chExt cx="0" cy="0"/>
        </a:xfrm>
      </p:grpSpPr>
      <p:sp>
        <p:nvSpPr>
          <p:cNvPr id="29" name="Google Shape;29;p16"/>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31" name="Google Shape;31;p16"/>
          <p:cNvSpPr>
            <a:spLocks noGrp="1"/>
          </p:cNvSpPr>
          <p:nvPr>
            <p:ph type="chart" idx="2"/>
          </p:nvPr>
        </p:nvSpPr>
        <p:spPr>
          <a:xfrm>
            <a:off x="1007439" y="1900238"/>
            <a:ext cx="7123112" cy="375761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1200"/>
              </a:spcBef>
              <a:spcAft>
                <a:spcPts val="0"/>
              </a:spcAft>
              <a:buClr>
                <a:schemeClr val="accent2"/>
              </a:buClr>
              <a:buSzPts val="2520"/>
              <a:buFont typeface="Noto Sans Symbols"/>
              <a:buChar char="✧"/>
              <a:defRPr sz="2800" b="0" i="0" u="none" strike="noStrike" cap="none">
                <a:solidFill>
                  <a:schemeClr val="dk1"/>
                </a:solidFill>
                <a:latin typeface="Arial"/>
                <a:ea typeface="Arial"/>
                <a:cs typeface="Arial"/>
                <a:sym typeface="Arial"/>
              </a:defRPr>
            </a:lvl1pPr>
            <a:lvl2pPr marR="0" lvl="1" algn="l" rtl="0">
              <a:lnSpc>
                <a:spcPct val="100000"/>
              </a:lnSpc>
              <a:spcBef>
                <a:spcPts val="6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100000"/>
              </a:lnSpc>
              <a:spcBef>
                <a:spcPts val="6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6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6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Slide">
  <p:cSld name="Table Slide">
    <p:spTree>
      <p:nvGrpSpPr>
        <p:cNvPr id="1" name="Shape 32"/>
        <p:cNvGrpSpPr/>
        <p:nvPr/>
      </p:nvGrpSpPr>
      <p:grpSpPr>
        <a:xfrm>
          <a:off x="0" y="0"/>
          <a:ext cx="0" cy="0"/>
          <a:chOff x="0" y="0"/>
          <a:chExt cx="0" cy="0"/>
        </a:xfrm>
      </p:grpSpPr>
      <p:sp>
        <p:nvSpPr>
          <p:cNvPr id="33" name="Google Shape;33;p17"/>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19"/>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9"/>
          <p:cNvSpPr txBox="1">
            <a:spLocks noGrp="1"/>
          </p:cNvSpPr>
          <p:nvPr>
            <p:ph type="body" idx="1"/>
          </p:nvPr>
        </p:nvSpPr>
        <p:spPr>
          <a:xfrm>
            <a:off x="457200" y="1773870"/>
            <a:ext cx="4038600" cy="4352293"/>
          </a:xfrm>
          <a:prstGeom prst="rect">
            <a:avLst/>
          </a:prstGeom>
          <a:noFill/>
          <a:ln>
            <a:noFill/>
          </a:ln>
        </p:spPr>
        <p:txBody>
          <a:bodyPr spcFirstLastPara="1" wrap="square" lIns="91425" tIns="45700" rIns="91425" bIns="45700" anchor="t" anchorCtr="0">
            <a:normAutofit/>
          </a:bodyPr>
          <a:lstStyle>
            <a:lvl1pPr marL="457200" lvl="0" indent="-388620" algn="l">
              <a:lnSpc>
                <a:spcPct val="100000"/>
              </a:lnSpc>
              <a:spcBef>
                <a:spcPts val="1200"/>
              </a:spcBef>
              <a:spcAft>
                <a:spcPts val="0"/>
              </a:spcAft>
              <a:buSzPts val="2520"/>
              <a:buChar char="✧"/>
              <a:defRPr sz="2800"/>
            </a:lvl1pPr>
            <a:lvl2pPr marL="914400" lvl="1" indent="-381000" algn="l">
              <a:lnSpc>
                <a:spcPct val="100000"/>
              </a:lnSpc>
              <a:spcBef>
                <a:spcPts val="600"/>
              </a:spcBef>
              <a:spcAft>
                <a:spcPts val="0"/>
              </a:spcAft>
              <a:buSzPts val="2400"/>
              <a:buChar char="–"/>
              <a:defRPr sz="2400"/>
            </a:lvl2pPr>
            <a:lvl3pPr marL="1371600" lvl="2" indent="-355600" algn="l">
              <a:lnSpc>
                <a:spcPct val="100000"/>
              </a:lnSpc>
              <a:spcBef>
                <a:spcPts val="600"/>
              </a:spcBef>
              <a:spcAft>
                <a:spcPts val="0"/>
              </a:spcAft>
              <a:buSzPts val="2000"/>
              <a:buChar char="•"/>
              <a:defRPr sz="2000"/>
            </a:lvl3pPr>
            <a:lvl4pPr marL="1828800" lvl="3" indent="-342900" algn="l">
              <a:lnSpc>
                <a:spcPct val="100000"/>
              </a:lnSpc>
              <a:spcBef>
                <a:spcPts val="600"/>
              </a:spcBef>
              <a:spcAft>
                <a:spcPts val="0"/>
              </a:spcAft>
              <a:buSzPts val="1800"/>
              <a:buChar char="–"/>
              <a:defRPr sz="1800"/>
            </a:lvl4pPr>
            <a:lvl5pPr marL="2286000" lvl="4" indent="-342900" algn="l">
              <a:lnSpc>
                <a:spcPct val="100000"/>
              </a:lnSpc>
              <a:spcBef>
                <a:spcPts val="60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2" name="Google Shape;42;p19"/>
          <p:cNvSpPr txBox="1">
            <a:spLocks noGrp="1"/>
          </p:cNvSpPr>
          <p:nvPr>
            <p:ph type="body" idx="2"/>
          </p:nvPr>
        </p:nvSpPr>
        <p:spPr>
          <a:xfrm>
            <a:off x="4648200" y="1773870"/>
            <a:ext cx="4038600" cy="4352293"/>
          </a:xfrm>
          <a:prstGeom prst="rect">
            <a:avLst/>
          </a:prstGeom>
          <a:noFill/>
          <a:ln>
            <a:noFill/>
          </a:ln>
        </p:spPr>
        <p:txBody>
          <a:bodyPr spcFirstLastPara="1" wrap="square" lIns="91425" tIns="45700" rIns="91425" bIns="45700" anchor="t" anchorCtr="0">
            <a:normAutofit/>
          </a:bodyPr>
          <a:lstStyle>
            <a:lvl1pPr marL="457200" lvl="0" indent="-388620" algn="l">
              <a:lnSpc>
                <a:spcPct val="100000"/>
              </a:lnSpc>
              <a:spcBef>
                <a:spcPts val="1200"/>
              </a:spcBef>
              <a:spcAft>
                <a:spcPts val="0"/>
              </a:spcAft>
              <a:buSzPts val="2520"/>
              <a:buChar char="✧"/>
              <a:defRPr sz="2800"/>
            </a:lvl1pPr>
            <a:lvl2pPr marL="914400" lvl="1" indent="-381000" algn="l">
              <a:lnSpc>
                <a:spcPct val="100000"/>
              </a:lnSpc>
              <a:spcBef>
                <a:spcPts val="600"/>
              </a:spcBef>
              <a:spcAft>
                <a:spcPts val="0"/>
              </a:spcAft>
              <a:buSzPts val="2400"/>
              <a:buChar char="–"/>
              <a:defRPr sz="2400"/>
            </a:lvl2pPr>
            <a:lvl3pPr marL="1371600" lvl="2" indent="-355600" algn="l">
              <a:lnSpc>
                <a:spcPct val="100000"/>
              </a:lnSpc>
              <a:spcBef>
                <a:spcPts val="600"/>
              </a:spcBef>
              <a:spcAft>
                <a:spcPts val="0"/>
              </a:spcAft>
              <a:buSzPts val="2000"/>
              <a:buChar char="•"/>
              <a:defRPr sz="2000"/>
            </a:lvl3pPr>
            <a:lvl4pPr marL="1828800" lvl="3" indent="-342900" algn="l">
              <a:lnSpc>
                <a:spcPct val="100000"/>
              </a:lnSpc>
              <a:spcBef>
                <a:spcPts val="600"/>
              </a:spcBef>
              <a:spcAft>
                <a:spcPts val="0"/>
              </a:spcAft>
              <a:buSzPts val="1800"/>
              <a:buChar char="–"/>
              <a:defRPr sz="1800"/>
            </a:lvl4pPr>
            <a:lvl5pPr marL="2286000" lvl="4" indent="-342900" algn="l">
              <a:lnSpc>
                <a:spcPct val="100000"/>
              </a:lnSpc>
              <a:spcBef>
                <a:spcPts val="600"/>
              </a:spcBef>
              <a:spcAft>
                <a:spcPts val="0"/>
              </a:spcAft>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3" name="Google Shape;43;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0"/>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100"/>
              <a:buFont typeface="Montserrat"/>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0"/>
          <p:cNvSpPr txBox="1">
            <a:spLocks noGrp="1"/>
          </p:cNvSpPr>
          <p:nvPr>
            <p:ph type="body" idx="1"/>
          </p:nvPr>
        </p:nvSpPr>
        <p:spPr>
          <a:xfrm>
            <a:off x="457200" y="1765300"/>
            <a:ext cx="4040188" cy="639762"/>
          </a:xfrm>
          <a:prstGeom prst="rect">
            <a:avLst/>
          </a:prstGeom>
          <a:solidFill>
            <a:schemeClr val="accent2"/>
          </a:solidFill>
          <a:ln>
            <a:noFill/>
          </a:ln>
        </p:spPr>
        <p:txBody>
          <a:bodyPr spcFirstLastPara="1" wrap="square" lIns="91425" tIns="0" rIns="91425" bIns="45700" anchor="ctr" anchorCtr="1">
            <a:noAutofit/>
          </a:bodyPr>
          <a:lstStyle>
            <a:lvl1pPr marL="457200" lvl="0" indent="-228600" algn="ctr">
              <a:lnSpc>
                <a:spcPct val="90000"/>
              </a:lnSpc>
              <a:spcBef>
                <a:spcPts val="1200"/>
              </a:spcBef>
              <a:spcAft>
                <a:spcPts val="0"/>
              </a:spcAft>
              <a:buSzPts val="2160"/>
              <a:buNone/>
              <a:defRPr sz="2400" b="0">
                <a:solidFill>
                  <a:srgbClr val="FFFFFF"/>
                </a:solidFill>
                <a:latin typeface="Arial"/>
                <a:ea typeface="Arial"/>
                <a:cs typeface="Arial"/>
                <a:sym typeface="Arial"/>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20"/>
          <p:cNvSpPr txBox="1">
            <a:spLocks noGrp="1"/>
          </p:cNvSpPr>
          <p:nvPr>
            <p:ph type="body" idx="2"/>
          </p:nvPr>
        </p:nvSpPr>
        <p:spPr>
          <a:xfrm>
            <a:off x="457200" y="2405062"/>
            <a:ext cx="4040188" cy="3703767"/>
          </a:xfrm>
          <a:prstGeom prst="rect">
            <a:avLst/>
          </a:prstGeom>
          <a:noFill/>
          <a:ln>
            <a:noFill/>
          </a:ln>
        </p:spPr>
        <p:txBody>
          <a:bodyPr spcFirstLastPara="1" wrap="square" lIns="91425" tIns="45700" rIns="91425" bIns="45700" anchor="t" anchorCtr="0">
            <a:normAutofit/>
          </a:bodyPr>
          <a:lstStyle>
            <a:lvl1pPr marL="457200" lvl="0" indent="-365760" algn="l">
              <a:lnSpc>
                <a:spcPct val="100000"/>
              </a:lnSpc>
              <a:spcBef>
                <a:spcPts val="1200"/>
              </a:spcBef>
              <a:spcAft>
                <a:spcPts val="0"/>
              </a:spcAft>
              <a:buSzPts val="2160"/>
              <a:buChar char="✧"/>
              <a:defRPr sz="2400"/>
            </a:lvl1pPr>
            <a:lvl2pPr marL="914400" lvl="1" indent="-355600" algn="l">
              <a:lnSpc>
                <a:spcPct val="100000"/>
              </a:lnSpc>
              <a:spcBef>
                <a:spcPts val="600"/>
              </a:spcBef>
              <a:spcAft>
                <a:spcPts val="0"/>
              </a:spcAft>
              <a:buSzPts val="2000"/>
              <a:buChar char="–"/>
              <a:defRPr sz="2000"/>
            </a:lvl2pPr>
            <a:lvl3pPr marL="1371600" lvl="2" indent="-342900" algn="l">
              <a:lnSpc>
                <a:spcPct val="100000"/>
              </a:lnSpc>
              <a:spcBef>
                <a:spcPts val="600"/>
              </a:spcBef>
              <a:spcAft>
                <a:spcPts val="0"/>
              </a:spcAft>
              <a:buSzPts val="1800"/>
              <a:buChar char="•"/>
              <a:defRPr sz="1800"/>
            </a:lvl3pPr>
            <a:lvl4pPr marL="1828800" lvl="3" indent="-330200" algn="l">
              <a:lnSpc>
                <a:spcPct val="100000"/>
              </a:lnSpc>
              <a:spcBef>
                <a:spcPts val="600"/>
              </a:spcBef>
              <a:spcAft>
                <a:spcPts val="0"/>
              </a:spcAft>
              <a:buSzPts val="1600"/>
              <a:buChar char="–"/>
              <a:defRPr sz="1600"/>
            </a:lvl4pPr>
            <a:lvl5pPr marL="2286000" lvl="4" indent="-330200" algn="l">
              <a:lnSpc>
                <a:spcPct val="100000"/>
              </a:lnSpc>
              <a:spcBef>
                <a:spcPts val="60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20"/>
          <p:cNvSpPr txBox="1">
            <a:spLocks noGrp="1"/>
          </p:cNvSpPr>
          <p:nvPr>
            <p:ph type="body" idx="3"/>
          </p:nvPr>
        </p:nvSpPr>
        <p:spPr>
          <a:xfrm>
            <a:off x="4645025" y="1765300"/>
            <a:ext cx="4041775" cy="639762"/>
          </a:xfrm>
          <a:prstGeom prst="rect">
            <a:avLst/>
          </a:prstGeom>
          <a:solidFill>
            <a:schemeClr val="accent2"/>
          </a:solidFill>
          <a:ln>
            <a:noFill/>
          </a:ln>
        </p:spPr>
        <p:txBody>
          <a:bodyPr spcFirstLastPara="1" wrap="square" lIns="91425" tIns="0" rIns="91425" bIns="45700" anchor="ctr" anchorCtr="1">
            <a:noAutofit/>
          </a:bodyPr>
          <a:lstStyle>
            <a:lvl1pPr marL="457200" lvl="0" indent="-228600" algn="ctr">
              <a:lnSpc>
                <a:spcPct val="90000"/>
              </a:lnSpc>
              <a:spcBef>
                <a:spcPts val="1200"/>
              </a:spcBef>
              <a:spcAft>
                <a:spcPts val="0"/>
              </a:spcAft>
              <a:buSzPts val="2160"/>
              <a:buNone/>
              <a:defRPr sz="2400" b="0">
                <a:solidFill>
                  <a:srgbClr val="FFFFFF"/>
                </a:solidFill>
                <a:latin typeface="Arial"/>
                <a:ea typeface="Arial"/>
                <a:cs typeface="Arial"/>
                <a:sym typeface="Arial"/>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20"/>
          <p:cNvSpPr txBox="1">
            <a:spLocks noGrp="1"/>
          </p:cNvSpPr>
          <p:nvPr>
            <p:ph type="body" idx="4"/>
          </p:nvPr>
        </p:nvSpPr>
        <p:spPr>
          <a:xfrm>
            <a:off x="4645025" y="2405062"/>
            <a:ext cx="4041775" cy="3703767"/>
          </a:xfrm>
          <a:prstGeom prst="rect">
            <a:avLst/>
          </a:prstGeom>
          <a:noFill/>
          <a:ln>
            <a:noFill/>
          </a:ln>
        </p:spPr>
        <p:txBody>
          <a:bodyPr spcFirstLastPara="1" wrap="square" lIns="91425" tIns="45700" rIns="91425" bIns="45700" anchor="t" anchorCtr="0">
            <a:normAutofit/>
          </a:bodyPr>
          <a:lstStyle>
            <a:lvl1pPr marL="457200" lvl="0" indent="-365760" algn="l">
              <a:lnSpc>
                <a:spcPct val="100000"/>
              </a:lnSpc>
              <a:spcBef>
                <a:spcPts val="1200"/>
              </a:spcBef>
              <a:spcAft>
                <a:spcPts val="0"/>
              </a:spcAft>
              <a:buSzPts val="2160"/>
              <a:buChar char="✧"/>
              <a:defRPr sz="2400"/>
            </a:lvl1pPr>
            <a:lvl2pPr marL="914400" lvl="1" indent="-355600" algn="l">
              <a:lnSpc>
                <a:spcPct val="100000"/>
              </a:lnSpc>
              <a:spcBef>
                <a:spcPts val="600"/>
              </a:spcBef>
              <a:spcAft>
                <a:spcPts val="0"/>
              </a:spcAft>
              <a:buSzPts val="2000"/>
              <a:buChar char="–"/>
              <a:defRPr sz="2000"/>
            </a:lvl2pPr>
            <a:lvl3pPr marL="1371600" lvl="2" indent="-342900" algn="l">
              <a:lnSpc>
                <a:spcPct val="100000"/>
              </a:lnSpc>
              <a:spcBef>
                <a:spcPts val="600"/>
              </a:spcBef>
              <a:spcAft>
                <a:spcPts val="0"/>
              </a:spcAft>
              <a:buSzPts val="1800"/>
              <a:buChar char="•"/>
              <a:defRPr sz="1800"/>
            </a:lvl3pPr>
            <a:lvl4pPr marL="1828800" lvl="3" indent="-330200" algn="l">
              <a:lnSpc>
                <a:spcPct val="100000"/>
              </a:lnSpc>
              <a:spcBef>
                <a:spcPts val="600"/>
              </a:spcBef>
              <a:spcAft>
                <a:spcPts val="0"/>
              </a:spcAft>
              <a:buSzPts val="1600"/>
              <a:buChar char="–"/>
              <a:defRPr sz="1600"/>
            </a:lvl4pPr>
            <a:lvl5pPr marL="2286000" lvl="4" indent="-330200" algn="l">
              <a:lnSpc>
                <a:spcPct val="100000"/>
              </a:lnSpc>
              <a:spcBef>
                <a:spcPts val="60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21"/>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4100"/>
              <a:buFont typeface="Montserrat"/>
              <a:buNone/>
              <a:defRPr sz="41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lvl1pPr marL="457200" marR="0" lvl="0" indent="-388620" algn="l" rtl="0">
              <a:lnSpc>
                <a:spcPct val="100000"/>
              </a:lnSpc>
              <a:spcBef>
                <a:spcPts val="1200"/>
              </a:spcBef>
              <a:spcAft>
                <a:spcPts val="0"/>
              </a:spcAft>
              <a:buClr>
                <a:schemeClr val="accent2"/>
              </a:buClr>
              <a:buSzPts val="252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6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6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6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6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12" descr="STR_TA_Logo.jpg"/>
          <p:cNvPicPr preferRelativeResize="0"/>
          <p:nvPr/>
        </p:nvPicPr>
        <p:blipFill rotWithShape="1">
          <a:blip r:embed="rId12">
            <a:alphaModFix/>
          </a:blip>
          <a:srcRect l="2851" t="8784" r="67033" b="8380"/>
          <a:stretch/>
        </p:blipFill>
        <p:spPr>
          <a:xfrm>
            <a:off x="457200" y="6259329"/>
            <a:ext cx="464308" cy="47264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gif"/></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30.tiff"/><Relationship Id="rId4" Type="http://schemas.openxmlformats.org/officeDocument/2006/relationships/image" Target="../media/image29.tiff"/></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tif"/><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hyperlink" Target="https://www.linkedin.com/company/projectidecide/" TargetMode="External"/><Relationship Id="rId3" Type="http://schemas.openxmlformats.org/officeDocument/2006/relationships/image" Target="../media/image54.png"/><Relationship Id="rId7" Type="http://schemas.openxmlformats.org/officeDocument/2006/relationships/hyperlink" Target="https://www.facebook.com/projectiDECIDE"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hyperlink" Target="http://www.idecidemyfuture.org/" TargetMode="External"/><Relationship Id="rId5" Type="http://schemas.openxmlformats.org/officeDocument/2006/relationships/hyperlink" Target="mailto:iDECIDE@mgh.harvard.edu" TargetMode="External"/><Relationship Id="rId4" Type="http://schemas.openxmlformats.org/officeDocument/2006/relationships/hyperlink" Target="mailto:rschuster@mgh.Harvard.edu" TargetMode="External"/><Relationship Id="rId9"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9.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hyperlink" Target="mailto:Rschuster@mgh.harvard.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kehll1dgits?feature=oembed"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
          <p:cNvSpPr txBox="1">
            <a:spLocks noGrp="1"/>
          </p:cNvSpPr>
          <p:nvPr>
            <p:ph type="ctrTitle"/>
          </p:nvPr>
        </p:nvSpPr>
        <p:spPr>
          <a:xfrm>
            <a:off x="284085" y="559623"/>
            <a:ext cx="8611340" cy="147002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Montserrat"/>
              <a:buNone/>
            </a:pPr>
            <a:r>
              <a:rPr lang="en-US" sz="4000" dirty="0"/>
              <a:t>Mobilizing Schools to Support Student Substance Use and Other Mental Health Concerns</a:t>
            </a:r>
            <a:endParaRPr sz="4000" dirty="0"/>
          </a:p>
        </p:txBody>
      </p:sp>
      <p:sp>
        <p:nvSpPr>
          <p:cNvPr id="61" name="Google Shape;61;p1"/>
          <p:cNvSpPr txBox="1">
            <a:spLocks noGrp="1"/>
          </p:cNvSpPr>
          <p:nvPr>
            <p:ph type="subTitle" idx="1"/>
          </p:nvPr>
        </p:nvSpPr>
        <p:spPr>
          <a:xfrm>
            <a:off x="1371600" y="2277690"/>
            <a:ext cx="6400800" cy="937807"/>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2520"/>
              <a:buNone/>
            </a:pPr>
            <a:r>
              <a:rPr lang="en-US" dirty="0"/>
              <a:t>Recovery Science Webinar Series</a:t>
            </a:r>
            <a:endParaRPr dirty="0"/>
          </a:p>
        </p:txBody>
      </p:sp>
      <p:sp>
        <p:nvSpPr>
          <p:cNvPr id="62" name="Google Shape;62;p1"/>
          <p:cNvSpPr txBox="1"/>
          <p:nvPr/>
        </p:nvSpPr>
        <p:spPr>
          <a:xfrm>
            <a:off x="558265" y="3206488"/>
            <a:ext cx="8337160" cy="1152009"/>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E6C46D"/>
              </a:buClr>
              <a:buSzPts val="2000"/>
              <a:buFont typeface="Arial"/>
              <a:buNone/>
            </a:pPr>
            <a:r>
              <a:rPr lang="en-US" sz="2000" b="0" i="0" u="none" strike="noStrike" cap="none" dirty="0">
                <a:solidFill>
                  <a:srgbClr val="E6C46D"/>
                </a:solidFill>
                <a:latin typeface="Arial"/>
                <a:ea typeface="Arial"/>
                <a:cs typeface="Arial"/>
                <a:sym typeface="Arial"/>
              </a:rPr>
              <a:t>Randi M. Schuster, PhD</a:t>
            </a:r>
          </a:p>
          <a:p>
            <a:pPr marL="0" marR="0" lvl="0" indent="0" algn="ctr" rtl="0">
              <a:lnSpc>
                <a:spcPct val="100000"/>
              </a:lnSpc>
              <a:spcBef>
                <a:spcPts val="0"/>
              </a:spcBef>
              <a:spcAft>
                <a:spcPts val="0"/>
              </a:spcAft>
              <a:buClr>
                <a:srgbClr val="E6C46D"/>
              </a:buClr>
              <a:buSzPts val="2000"/>
              <a:buFont typeface="Arial"/>
              <a:buNone/>
            </a:pPr>
            <a:r>
              <a:rPr lang="en-US" sz="1300" dirty="0">
                <a:solidFill>
                  <a:srgbClr val="E6C46D"/>
                </a:solidFill>
              </a:rPr>
              <a:t>Associate Professor, Harvard Medical School</a:t>
            </a:r>
          </a:p>
          <a:p>
            <a:pPr marL="0" marR="0" lvl="0" indent="0" algn="ctr" rtl="0">
              <a:lnSpc>
                <a:spcPct val="100000"/>
              </a:lnSpc>
              <a:spcBef>
                <a:spcPts val="0"/>
              </a:spcBef>
              <a:spcAft>
                <a:spcPts val="0"/>
              </a:spcAft>
              <a:buClr>
                <a:srgbClr val="E6C46D"/>
              </a:buClr>
              <a:buSzPts val="2000"/>
              <a:buFont typeface="Arial"/>
              <a:buNone/>
            </a:pPr>
            <a:r>
              <a:rPr lang="en-US" sz="1300" dirty="0">
                <a:solidFill>
                  <a:srgbClr val="E6C46D"/>
                </a:solidFill>
              </a:rPr>
              <a:t>Founding Director, MGH Center for School Behavioral Health</a:t>
            </a:r>
          </a:p>
          <a:p>
            <a:pPr marL="0" marR="0" lvl="0" indent="0" algn="ctr" rtl="0">
              <a:lnSpc>
                <a:spcPct val="100000"/>
              </a:lnSpc>
              <a:spcBef>
                <a:spcPts val="0"/>
              </a:spcBef>
              <a:spcAft>
                <a:spcPts val="0"/>
              </a:spcAft>
              <a:buClr>
                <a:srgbClr val="E6C46D"/>
              </a:buClr>
              <a:buSzPts val="2000"/>
              <a:buFont typeface="Arial"/>
              <a:buNone/>
            </a:pPr>
            <a:r>
              <a:rPr lang="en-US" sz="1300" dirty="0">
                <a:solidFill>
                  <a:srgbClr val="E6C46D"/>
                </a:solidFill>
              </a:rPr>
              <a:t>Director of School-Based Research and Program Development, MGH Center for Addiction Medicine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7F438-7940-B678-9D76-21A89953A3DF}"/>
              </a:ext>
            </a:extLst>
          </p:cNvPr>
          <p:cNvSpPr>
            <a:spLocks noGrp="1"/>
          </p:cNvSpPr>
          <p:nvPr>
            <p:ph type="title"/>
          </p:nvPr>
        </p:nvSpPr>
        <p:spPr/>
        <p:txBody>
          <a:bodyPr/>
          <a:lstStyle/>
          <a:p>
            <a:r>
              <a:rPr lang="en-US" dirty="0"/>
              <a:t>Polling Questions</a:t>
            </a:r>
          </a:p>
        </p:txBody>
      </p:sp>
      <p:sp>
        <p:nvSpPr>
          <p:cNvPr id="4" name="Slide Number Placeholder 3">
            <a:extLst>
              <a:ext uri="{FF2B5EF4-FFF2-40B4-BE49-F238E27FC236}">
                <a16:creationId xmlns:a16="http://schemas.microsoft.com/office/drawing/2014/main" id="{0ED55DA6-F4BA-4F3F-68F9-5F0DEA1DB0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
        <p:nvSpPr>
          <p:cNvPr id="5" name="Rounded Rectangle 4">
            <a:extLst>
              <a:ext uri="{FF2B5EF4-FFF2-40B4-BE49-F238E27FC236}">
                <a16:creationId xmlns:a16="http://schemas.microsoft.com/office/drawing/2014/main" id="{69FCF5AA-8961-AE55-859B-FE070D5684EE}"/>
              </a:ext>
            </a:extLst>
          </p:cNvPr>
          <p:cNvSpPr/>
          <p:nvPr/>
        </p:nvSpPr>
        <p:spPr>
          <a:xfrm>
            <a:off x="426903" y="1925662"/>
            <a:ext cx="8290193" cy="103929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8A3289F0-E0D1-2BF2-AF9F-DB82512EFDBE}"/>
              </a:ext>
            </a:extLst>
          </p:cNvPr>
          <p:cNvSpPr/>
          <p:nvPr/>
        </p:nvSpPr>
        <p:spPr>
          <a:xfrm>
            <a:off x="426903" y="4144099"/>
            <a:ext cx="8290193" cy="103929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rowser window with solid fill">
            <a:extLst>
              <a:ext uri="{FF2B5EF4-FFF2-40B4-BE49-F238E27FC236}">
                <a16:creationId xmlns:a16="http://schemas.microsoft.com/office/drawing/2014/main" id="{B73F8AE0-2080-F361-13D2-789A55A6CF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9485" y="1981425"/>
            <a:ext cx="875498" cy="875498"/>
          </a:xfrm>
          <a:prstGeom prst="rect">
            <a:avLst/>
          </a:prstGeom>
        </p:spPr>
      </p:pic>
      <p:pic>
        <p:nvPicPr>
          <p:cNvPr id="8" name="Graphic 7" descr="Question Mark with solid fill">
            <a:extLst>
              <a:ext uri="{FF2B5EF4-FFF2-40B4-BE49-F238E27FC236}">
                <a16:creationId xmlns:a16="http://schemas.microsoft.com/office/drawing/2014/main" id="{512A5A03-354B-0A39-55FE-1EAA70E962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8468" y="3076173"/>
            <a:ext cx="875498" cy="875498"/>
          </a:xfrm>
          <a:prstGeom prst="rect">
            <a:avLst/>
          </a:prstGeom>
        </p:spPr>
      </p:pic>
      <p:pic>
        <p:nvPicPr>
          <p:cNvPr id="9" name="Graphic 8" descr="Customer review with solid fill">
            <a:extLst>
              <a:ext uri="{FF2B5EF4-FFF2-40B4-BE49-F238E27FC236}">
                <a16:creationId xmlns:a16="http://schemas.microsoft.com/office/drawing/2014/main" id="{87E39FB5-8AEF-390C-F08F-171873ADAD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9485" y="4209634"/>
            <a:ext cx="875498" cy="875498"/>
          </a:xfrm>
          <a:prstGeom prst="rect">
            <a:avLst/>
          </a:prstGeom>
        </p:spPr>
      </p:pic>
      <p:pic>
        <p:nvPicPr>
          <p:cNvPr id="10" name="Graphic 9" descr="User with solid fill">
            <a:extLst>
              <a:ext uri="{FF2B5EF4-FFF2-40B4-BE49-F238E27FC236}">
                <a16:creationId xmlns:a16="http://schemas.microsoft.com/office/drawing/2014/main" id="{B173EEBD-8A17-662B-5602-4141150CCE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9954" y="5215477"/>
            <a:ext cx="836595" cy="836595"/>
          </a:xfrm>
          <a:prstGeom prst="rect">
            <a:avLst/>
          </a:prstGeom>
        </p:spPr>
      </p:pic>
      <p:sp>
        <p:nvSpPr>
          <p:cNvPr id="13" name="TextBox 12">
            <a:extLst>
              <a:ext uri="{FF2B5EF4-FFF2-40B4-BE49-F238E27FC236}">
                <a16:creationId xmlns:a16="http://schemas.microsoft.com/office/drawing/2014/main" id="{85D3AD07-1D39-18F8-9EF3-FAAD4D2AF392}"/>
              </a:ext>
            </a:extLst>
          </p:cNvPr>
          <p:cNvSpPr txBox="1"/>
          <p:nvPr/>
        </p:nvSpPr>
        <p:spPr>
          <a:xfrm>
            <a:off x="1366952" y="2020292"/>
            <a:ext cx="7288174" cy="612347"/>
          </a:xfrm>
          <a:prstGeom prst="rect">
            <a:avLst/>
          </a:prstGeom>
          <a:noFill/>
        </p:spPr>
        <p:txBody>
          <a:bodyPr wrap="square">
            <a:spAutoFit/>
          </a:bodyPr>
          <a:lstStyle/>
          <a:p>
            <a:pPr>
              <a:lnSpc>
                <a:spcPct val="200000"/>
              </a:lnSpc>
              <a:buFont typeface="Arial" panose="020B0604020202020204" pitchFamily="34" charset="0"/>
              <a:buNone/>
            </a:pPr>
            <a:r>
              <a:rPr lang="en-US" sz="2000" dirty="0"/>
              <a:t>A pop-up Zoom window will appear with the poll questions</a:t>
            </a:r>
          </a:p>
        </p:txBody>
      </p:sp>
      <p:sp>
        <p:nvSpPr>
          <p:cNvPr id="15" name="TextBox 14">
            <a:extLst>
              <a:ext uri="{FF2B5EF4-FFF2-40B4-BE49-F238E27FC236}">
                <a16:creationId xmlns:a16="http://schemas.microsoft.com/office/drawing/2014/main" id="{7FD66928-6A33-DCDB-D3B0-7E8254B0FB42}"/>
              </a:ext>
            </a:extLst>
          </p:cNvPr>
          <p:cNvSpPr txBox="1"/>
          <p:nvPr/>
        </p:nvSpPr>
        <p:spPr>
          <a:xfrm>
            <a:off x="1293966" y="2912157"/>
            <a:ext cx="7133422" cy="612347"/>
          </a:xfrm>
          <a:prstGeom prst="rect">
            <a:avLst/>
          </a:prstGeom>
          <a:noFill/>
        </p:spPr>
        <p:txBody>
          <a:bodyPr wrap="square">
            <a:spAutoFit/>
          </a:bodyPr>
          <a:lstStyle/>
          <a:p>
            <a:pPr>
              <a:lnSpc>
                <a:spcPct val="200000"/>
              </a:lnSpc>
              <a:buFont typeface="Arial" panose="020B0604020202020204" pitchFamily="34" charset="0"/>
              <a:buNone/>
            </a:pPr>
            <a:r>
              <a:rPr lang="en-US" sz="2000" dirty="0"/>
              <a:t>You must complete all questions before clicking to submit</a:t>
            </a:r>
          </a:p>
        </p:txBody>
      </p:sp>
      <p:sp>
        <p:nvSpPr>
          <p:cNvPr id="17" name="TextBox 16">
            <a:extLst>
              <a:ext uri="{FF2B5EF4-FFF2-40B4-BE49-F238E27FC236}">
                <a16:creationId xmlns:a16="http://schemas.microsoft.com/office/drawing/2014/main" id="{03F052CE-4641-FB73-116E-26F8D93ACB35}"/>
              </a:ext>
            </a:extLst>
          </p:cNvPr>
          <p:cNvSpPr txBox="1"/>
          <p:nvPr/>
        </p:nvSpPr>
        <p:spPr>
          <a:xfrm>
            <a:off x="1304983" y="3319089"/>
            <a:ext cx="6858000" cy="612347"/>
          </a:xfrm>
          <a:prstGeom prst="rect">
            <a:avLst/>
          </a:prstGeom>
          <a:noFill/>
        </p:spPr>
        <p:txBody>
          <a:bodyPr wrap="square">
            <a:spAutoFit/>
          </a:bodyPr>
          <a:lstStyle/>
          <a:p>
            <a:pPr marL="342900" lvl="2" indent="-342900">
              <a:lnSpc>
                <a:spcPct val="200000"/>
              </a:lnSpc>
              <a:buFont typeface="System Font Regular"/>
              <a:buChar char="⇢"/>
            </a:pPr>
            <a:r>
              <a:rPr lang="en-US" sz="2000" dirty="0"/>
              <a:t>Remember to scroll down to see all the questions!</a:t>
            </a:r>
          </a:p>
        </p:txBody>
      </p:sp>
      <p:sp>
        <p:nvSpPr>
          <p:cNvPr id="19" name="TextBox 18">
            <a:extLst>
              <a:ext uri="{FF2B5EF4-FFF2-40B4-BE49-F238E27FC236}">
                <a16:creationId xmlns:a16="http://schemas.microsoft.com/office/drawing/2014/main" id="{5E51247D-8977-5E90-B5F3-14928579169A}"/>
              </a:ext>
            </a:extLst>
          </p:cNvPr>
          <p:cNvSpPr txBox="1"/>
          <p:nvPr/>
        </p:nvSpPr>
        <p:spPr>
          <a:xfrm>
            <a:off x="1438478" y="4246878"/>
            <a:ext cx="7323116" cy="612347"/>
          </a:xfrm>
          <a:prstGeom prst="rect">
            <a:avLst/>
          </a:prstGeom>
          <a:noFill/>
        </p:spPr>
        <p:txBody>
          <a:bodyPr wrap="square">
            <a:spAutoFit/>
          </a:bodyPr>
          <a:lstStyle/>
          <a:p>
            <a:pPr>
              <a:lnSpc>
                <a:spcPct val="200000"/>
              </a:lnSpc>
              <a:buFont typeface="Arial" panose="020B0604020202020204" pitchFamily="34" charset="0"/>
              <a:buNone/>
            </a:pPr>
            <a:r>
              <a:rPr lang="en-US" sz="2000" dirty="0"/>
              <a:t>We will share the poll results after a few minutes</a:t>
            </a:r>
          </a:p>
        </p:txBody>
      </p:sp>
      <p:sp>
        <p:nvSpPr>
          <p:cNvPr id="21" name="TextBox 20">
            <a:extLst>
              <a:ext uri="{FF2B5EF4-FFF2-40B4-BE49-F238E27FC236}">
                <a16:creationId xmlns:a16="http://schemas.microsoft.com/office/drawing/2014/main" id="{AF77BE9A-993A-14F1-C37E-36F38DBF98D5}"/>
              </a:ext>
            </a:extLst>
          </p:cNvPr>
          <p:cNvSpPr txBox="1"/>
          <p:nvPr/>
        </p:nvSpPr>
        <p:spPr>
          <a:xfrm>
            <a:off x="1366952" y="5224117"/>
            <a:ext cx="4572000" cy="612027"/>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Segoe UI"/>
                <a:ea typeface="+mn-ea"/>
                <a:cs typeface="+mn-cs"/>
              </a:rPr>
              <a:t>Your responses will remain anonymous </a:t>
            </a:r>
          </a:p>
        </p:txBody>
      </p:sp>
    </p:spTree>
    <p:extLst>
      <p:ext uri="{BB962C8B-B14F-4D97-AF65-F5344CB8AC3E}">
        <p14:creationId xmlns:p14="http://schemas.microsoft.com/office/powerpoint/2010/main" val="305688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A090A9CA-D792-9E1E-DA1A-97F6C8BDEFB2}"/>
            </a:ext>
          </a:extLst>
        </p:cNvPr>
        <p:cNvGrpSpPr/>
        <p:nvPr/>
      </p:nvGrpSpPr>
      <p:grpSpPr>
        <a:xfrm>
          <a:off x="0" y="0"/>
          <a:ext cx="0" cy="0"/>
          <a:chOff x="0" y="0"/>
          <a:chExt cx="0" cy="0"/>
        </a:xfrm>
      </p:grpSpPr>
      <p:sp>
        <p:nvSpPr>
          <p:cNvPr id="60" name="Google Shape;60;p1">
            <a:extLst>
              <a:ext uri="{FF2B5EF4-FFF2-40B4-BE49-F238E27FC236}">
                <a16:creationId xmlns:a16="http://schemas.microsoft.com/office/drawing/2014/main" id="{6C0610A1-3475-AE4F-C43B-8EFFB0F71E83}"/>
              </a:ext>
            </a:extLst>
          </p:cNvPr>
          <p:cNvSpPr txBox="1">
            <a:spLocks noGrp="1"/>
          </p:cNvSpPr>
          <p:nvPr>
            <p:ph type="ctrTitle"/>
          </p:nvPr>
        </p:nvSpPr>
        <p:spPr>
          <a:xfrm>
            <a:off x="284085" y="559623"/>
            <a:ext cx="8611340" cy="147002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00"/>
              <a:buFont typeface="Montserrat"/>
              <a:buNone/>
            </a:pPr>
            <a:r>
              <a:rPr lang="en-US" sz="4000" dirty="0"/>
              <a:t>Mobilizing Schools to Support Student Substance Use and Other Mental Health Concerns</a:t>
            </a:r>
            <a:endParaRPr sz="4000" dirty="0"/>
          </a:p>
        </p:txBody>
      </p:sp>
      <p:sp>
        <p:nvSpPr>
          <p:cNvPr id="61" name="Google Shape;61;p1">
            <a:extLst>
              <a:ext uri="{FF2B5EF4-FFF2-40B4-BE49-F238E27FC236}">
                <a16:creationId xmlns:a16="http://schemas.microsoft.com/office/drawing/2014/main" id="{EBF92218-161C-68D9-EE71-A59E634F6EE7}"/>
              </a:ext>
            </a:extLst>
          </p:cNvPr>
          <p:cNvSpPr txBox="1">
            <a:spLocks noGrp="1"/>
          </p:cNvSpPr>
          <p:nvPr>
            <p:ph type="subTitle" idx="1"/>
          </p:nvPr>
        </p:nvSpPr>
        <p:spPr>
          <a:xfrm>
            <a:off x="1371600" y="2277690"/>
            <a:ext cx="6400800" cy="937807"/>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2520"/>
              <a:buNone/>
            </a:pPr>
            <a:r>
              <a:rPr lang="en-US" dirty="0"/>
              <a:t>Recovery Science Webinar Series</a:t>
            </a:r>
            <a:endParaRPr dirty="0"/>
          </a:p>
        </p:txBody>
      </p:sp>
      <p:sp>
        <p:nvSpPr>
          <p:cNvPr id="62" name="Google Shape;62;p1">
            <a:extLst>
              <a:ext uri="{FF2B5EF4-FFF2-40B4-BE49-F238E27FC236}">
                <a16:creationId xmlns:a16="http://schemas.microsoft.com/office/drawing/2014/main" id="{E8B0B583-2088-6BF3-5E4D-D2A0F211990C}"/>
              </a:ext>
            </a:extLst>
          </p:cNvPr>
          <p:cNvSpPr txBox="1"/>
          <p:nvPr/>
        </p:nvSpPr>
        <p:spPr>
          <a:xfrm>
            <a:off x="558265" y="3206488"/>
            <a:ext cx="8337160" cy="1152009"/>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E6C46D"/>
              </a:buClr>
              <a:buSzPts val="2000"/>
              <a:buFont typeface="Arial"/>
              <a:buNone/>
            </a:pPr>
            <a:r>
              <a:rPr lang="en-US" sz="2000" b="0" i="0" u="none" strike="noStrike" cap="none" dirty="0">
                <a:solidFill>
                  <a:srgbClr val="E6C46D"/>
                </a:solidFill>
                <a:latin typeface="Arial"/>
                <a:ea typeface="Arial"/>
                <a:cs typeface="Arial"/>
                <a:sym typeface="Arial"/>
              </a:rPr>
              <a:t>Randi M. Schuster, PhD</a:t>
            </a:r>
          </a:p>
          <a:p>
            <a:pPr marL="0" marR="0" lvl="0" indent="0" algn="ctr" rtl="0">
              <a:lnSpc>
                <a:spcPct val="100000"/>
              </a:lnSpc>
              <a:spcBef>
                <a:spcPts val="0"/>
              </a:spcBef>
              <a:spcAft>
                <a:spcPts val="0"/>
              </a:spcAft>
              <a:buClr>
                <a:srgbClr val="E6C46D"/>
              </a:buClr>
              <a:buSzPts val="2000"/>
              <a:buFont typeface="Arial"/>
              <a:buNone/>
            </a:pPr>
            <a:r>
              <a:rPr lang="en-US" sz="1300" dirty="0">
                <a:solidFill>
                  <a:srgbClr val="E6C46D"/>
                </a:solidFill>
              </a:rPr>
              <a:t>Associate Professor, Harvard Medical School</a:t>
            </a:r>
          </a:p>
          <a:p>
            <a:pPr marL="0" marR="0" lvl="0" indent="0" algn="ctr" rtl="0">
              <a:lnSpc>
                <a:spcPct val="100000"/>
              </a:lnSpc>
              <a:spcBef>
                <a:spcPts val="0"/>
              </a:spcBef>
              <a:spcAft>
                <a:spcPts val="0"/>
              </a:spcAft>
              <a:buClr>
                <a:srgbClr val="E6C46D"/>
              </a:buClr>
              <a:buSzPts val="2000"/>
              <a:buFont typeface="Arial"/>
              <a:buNone/>
            </a:pPr>
            <a:r>
              <a:rPr lang="en-US" sz="1300" dirty="0">
                <a:solidFill>
                  <a:srgbClr val="E6C46D"/>
                </a:solidFill>
              </a:rPr>
              <a:t>Founding Director, MGH Center for School Behavioral Health</a:t>
            </a:r>
          </a:p>
          <a:p>
            <a:pPr marL="0" marR="0" lvl="0" indent="0" algn="ctr" rtl="0">
              <a:lnSpc>
                <a:spcPct val="100000"/>
              </a:lnSpc>
              <a:spcBef>
                <a:spcPts val="0"/>
              </a:spcBef>
              <a:spcAft>
                <a:spcPts val="0"/>
              </a:spcAft>
              <a:buClr>
                <a:srgbClr val="E6C46D"/>
              </a:buClr>
              <a:buSzPts val="2000"/>
              <a:buFont typeface="Arial"/>
              <a:buNone/>
            </a:pPr>
            <a:r>
              <a:rPr lang="en-US" sz="1300" dirty="0">
                <a:solidFill>
                  <a:srgbClr val="E6C46D"/>
                </a:solidFill>
              </a:rPr>
              <a:t>Director of School-Based Research and Program Development, MGH Center for Addiction Medicine</a:t>
            </a:r>
          </a:p>
        </p:txBody>
      </p:sp>
    </p:spTree>
    <p:extLst>
      <p:ext uri="{BB962C8B-B14F-4D97-AF65-F5344CB8AC3E}">
        <p14:creationId xmlns:p14="http://schemas.microsoft.com/office/powerpoint/2010/main" val="2651837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2"/>
          <p:cNvSpPr txBox="1">
            <a:spLocks noGrp="1"/>
          </p:cNvSpPr>
          <p:nvPr>
            <p:ph type="title"/>
          </p:nvPr>
        </p:nvSpPr>
        <p:spPr>
          <a:xfrm>
            <a:off x="0" y="0"/>
            <a:ext cx="9144000" cy="1448400"/>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100"/>
              <a:buFont typeface="Montserrat"/>
              <a:buNone/>
            </a:pPr>
            <a:r>
              <a:rPr lang="en-US" dirty="0"/>
              <a:t>Let’s not bury the lead…</a:t>
            </a:r>
            <a:endParaRPr dirty="0"/>
          </a:p>
        </p:txBody>
      </p:sp>
      <p:sp>
        <p:nvSpPr>
          <p:cNvPr id="68" name="Google Shape;68;p2"/>
          <p:cNvSpPr txBox="1">
            <a:spLocks noGrp="1"/>
          </p:cNvSpPr>
          <p:nvPr>
            <p:ph type="body" idx="1"/>
          </p:nvPr>
        </p:nvSpPr>
        <p:spPr>
          <a:xfrm>
            <a:off x="457200" y="1679403"/>
            <a:ext cx="8229600" cy="3953400"/>
          </a:xfrm>
          <a:prstGeom prst="rect">
            <a:avLst/>
          </a:prstGeom>
          <a:noFill/>
          <a:ln>
            <a:noFill/>
          </a:ln>
        </p:spPr>
        <p:txBody>
          <a:bodyPr spcFirstLastPara="1" wrap="square" lIns="91425" tIns="45700" rIns="91425" bIns="45700" anchor="t" anchorCtr="0">
            <a:noAutofit/>
          </a:bodyPr>
          <a:lstStyle/>
          <a:p>
            <a:pPr marL="461962" lvl="0" indent="-461962">
              <a:spcBef>
                <a:spcPts val="0"/>
              </a:spcBef>
              <a:buSzPts val="2160"/>
            </a:pPr>
            <a:r>
              <a:rPr lang="en-US" sz="2200" dirty="0"/>
              <a:t>Most teens do not use substances. But many do.</a:t>
            </a:r>
          </a:p>
          <a:p>
            <a:pPr marL="461962" lvl="0" indent="-461962">
              <a:spcBef>
                <a:spcPts val="0"/>
              </a:spcBef>
              <a:buSzPts val="2160"/>
            </a:pPr>
            <a:r>
              <a:rPr lang="en-US" sz="2200" dirty="0"/>
              <a:t>While overall rates of (cannabis) use have remained stable, the overall landscape of use has done a 180.</a:t>
            </a:r>
          </a:p>
          <a:p>
            <a:pPr marL="461962" lvl="0" indent="-461962">
              <a:spcBef>
                <a:spcPts val="0"/>
              </a:spcBef>
              <a:buSzPts val="2160"/>
            </a:pPr>
            <a:r>
              <a:rPr lang="en-US" sz="2200" dirty="0"/>
              <a:t>There is a lot we don’t understand. And we need to be honest about that.</a:t>
            </a:r>
          </a:p>
          <a:p>
            <a:pPr marL="461962" lvl="0" indent="-461962">
              <a:spcBef>
                <a:spcPts val="0"/>
              </a:spcBef>
              <a:buSzPts val="2160"/>
            </a:pPr>
            <a:r>
              <a:rPr lang="en-US" sz="2200" dirty="0">
                <a:solidFill>
                  <a:schemeClr val="tx1"/>
                </a:solidFill>
              </a:rPr>
              <a:t>There are some things we know for sure…</a:t>
            </a:r>
          </a:p>
          <a:p>
            <a:pPr marL="919162" lvl="1" indent="-461962">
              <a:spcBef>
                <a:spcPts val="0"/>
              </a:spcBef>
              <a:buSzPts val="2160"/>
            </a:pPr>
            <a:r>
              <a:rPr lang="en-US" sz="2200" dirty="0">
                <a:solidFill>
                  <a:schemeClr val="tx1"/>
                </a:solidFill>
              </a:rPr>
              <a:t>Adolescents are at heightened risk for negative effects.</a:t>
            </a:r>
          </a:p>
          <a:p>
            <a:pPr marL="919162" lvl="1" indent="-461962">
              <a:spcBef>
                <a:spcPts val="0"/>
              </a:spcBef>
              <a:buSzPts val="2160"/>
            </a:pPr>
            <a:r>
              <a:rPr lang="en-US" sz="2200" dirty="0">
                <a:solidFill>
                  <a:schemeClr val="tx1"/>
                </a:solidFill>
              </a:rPr>
              <a:t>Adolescents who use (any) substances are more likely to experience other mental health concerns.</a:t>
            </a:r>
          </a:p>
          <a:p>
            <a:pPr marL="919162" lvl="1" indent="-461962">
              <a:spcBef>
                <a:spcPts val="0"/>
              </a:spcBef>
              <a:buSzPts val="2160"/>
            </a:pPr>
            <a:r>
              <a:rPr lang="en-US" sz="2200" dirty="0">
                <a:solidFill>
                  <a:schemeClr val="tx1"/>
                </a:solidFill>
              </a:rPr>
              <a:t>Little wins add up.</a:t>
            </a:r>
          </a:p>
          <a:p>
            <a:pPr marL="461962" indent="-461962">
              <a:spcBef>
                <a:spcPts val="0"/>
              </a:spcBef>
              <a:buSzPts val="2160"/>
            </a:pPr>
            <a:r>
              <a:rPr lang="en-US" sz="2200" dirty="0"/>
              <a:t>Schools represent the prevention arm of our mental health system.</a:t>
            </a:r>
          </a:p>
        </p:txBody>
      </p:sp>
      <p:sp>
        <p:nvSpPr>
          <p:cNvPr id="69" name="Google Shape;69;p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616510BA-A080-6423-0069-993AC9574071}"/>
            </a:ext>
          </a:extLst>
        </p:cNvPr>
        <p:cNvGrpSpPr/>
        <p:nvPr/>
      </p:nvGrpSpPr>
      <p:grpSpPr>
        <a:xfrm>
          <a:off x="0" y="0"/>
          <a:ext cx="0" cy="0"/>
          <a:chOff x="0" y="0"/>
          <a:chExt cx="0" cy="0"/>
        </a:xfrm>
      </p:grpSpPr>
      <p:sp>
        <p:nvSpPr>
          <p:cNvPr id="124" name="Google Shape;124;p9">
            <a:extLst>
              <a:ext uri="{FF2B5EF4-FFF2-40B4-BE49-F238E27FC236}">
                <a16:creationId xmlns:a16="http://schemas.microsoft.com/office/drawing/2014/main" id="{51273B8E-6CD5-0412-7E25-33B7D611D0B5}"/>
              </a:ext>
            </a:extLst>
          </p:cNvPr>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100"/>
              <a:buFont typeface="Montserrat"/>
              <a:buNone/>
            </a:pPr>
            <a:r>
              <a:rPr lang="en-US" dirty="0"/>
              <a:t>Changes in Perceptions of Harm</a:t>
            </a:r>
            <a:endParaRPr dirty="0"/>
          </a:p>
        </p:txBody>
      </p:sp>
      <p:sp>
        <p:nvSpPr>
          <p:cNvPr id="126" name="Google Shape;126;p9">
            <a:extLst>
              <a:ext uri="{FF2B5EF4-FFF2-40B4-BE49-F238E27FC236}">
                <a16:creationId xmlns:a16="http://schemas.microsoft.com/office/drawing/2014/main" id="{F4D46164-87D3-4772-47A7-4B4CA4AB21E9}"/>
              </a:ext>
            </a:extLst>
          </p:cNvPr>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pic>
        <p:nvPicPr>
          <p:cNvPr id="2" name="Picture 1" descr="Chart, line chart, scatter chart&#10;&#10;Description automatically generated">
            <a:extLst>
              <a:ext uri="{FF2B5EF4-FFF2-40B4-BE49-F238E27FC236}">
                <a16:creationId xmlns:a16="http://schemas.microsoft.com/office/drawing/2014/main" id="{54066CC7-454E-2F80-38AD-5A127A5DE6FA}"/>
              </a:ext>
            </a:extLst>
          </p:cNvPr>
          <p:cNvPicPr>
            <a:picLocks noChangeAspect="1"/>
          </p:cNvPicPr>
          <p:nvPr/>
        </p:nvPicPr>
        <p:blipFill>
          <a:blip r:embed="rId3"/>
          <a:stretch>
            <a:fillRect/>
          </a:stretch>
        </p:blipFill>
        <p:spPr>
          <a:xfrm>
            <a:off x="119074" y="1941645"/>
            <a:ext cx="3576331" cy="4007093"/>
          </a:xfrm>
          <a:prstGeom prst="rect">
            <a:avLst/>
          </a:prstGeom>
        </p:spPr>
      </p:pic>
      <p:pic>
        <p:nvPicPr>
          <p:cNvPr id="3" name="Picture 2" descr="Chart, line chart&#10;&#10;Description automatically generated">
            <a:extLst>
              <a:ext uri="{FF2B5EF4-FFF2-40B4-BE49-F238E27FC236}">
                <a16:creationId xmlns:a16="http://schemas.microsoft.com/office/drawing/2014/main" id="{12B30F05-AA7E-BBB2-F8D4-E3B29FB98436}"/>
              </a:ext>
            </a:extLst>
          </p:cNvPr>
          <p:cNvPicPr>
            <a:picLocks noChangeAspect="1"/>
          </p:cNvPicPr>
          <p:nvPr/>
        </p:nvPicPr>
        <p:blipFill>
          <a:blip r:embed="rId4"/>
          <a:stretch>
            <a:fillRect/>
          </a:stretch>
        </p:blipFill>
        <p:spPr>
          <a:xfrm>
            <a:off x="5094633" y="1941644"/>
            <a:ext cx="3706560" cy="4007093"/>
          </a:xfrm>
          <a:prstGeom prst="rect">
            <a:avLst/>
          </a:prstGeom>
        </p:spPr>
      </p:pic>
      <p:pic>
        <p:nvPicPr>
          <p:cNvPr id="4" name="Picture 3">
            <a:extLst>
              <a:ext uri="{FF2B5EF4-FFF2-40B4-BE49-F238E27FC236}">
                <a16:creationId xmlns:a16="http://schemas.microsoft.com/office/drawing/2014/main" id="{9302D4A7-0801-9ABB-7F69-4112C05B582B}"/>
              </a:ext>
            </a:extLst>
          </p:cNvPr>
          <p:cNvPicPr>
            <a:picLocks noChangeAspect="1"/>
          </p:cNvPicPr>
          <p:nvPr/>
        </p:nvPicPr>
        <p:blipFill>
          <a:blip r:embed="rId5"/>
          <a:stretch>
            <a:fillRect/>
          </a:stretch>
        </p:blipFill>
        <p:spPr>
          <a:xfrm>
            <a:off x="1208433" y="6164579"/>
            <a:ext cx="7772400" cy="510757"/>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5DF5A98E-4774-B064-A340-F75640598C4A}"/>
              </a:ext>
            </a:extLst>
          </p:cNvPr>
          <p:cNvPicPr>
            <a:picLocks noChangeAspect="1"/>
          </p:cNvPicPr>
          <p:nvPr/>
        </p:nvPicPr>
        <p:blipFill>
          <a:blip r:embed="rId6"/>
          <a:stretch>
            <a:fillRect/>
          </a:stretch>
        </p:blipFill>
        <p:spPr>
          <a:xfrm>
            <a:off x="3695405" y="4456923"/>
            <a:ext cx="1491158" cy="876247"/>
          </a:xfrm>
          <a:prstGeom prst="rect">
            <a:avLst/>
          </a:prstGeom>
        </p:spPr>
      </p:pic>
    </p:spTree>
    <p:extLst>
      <p:ext uri="{BB962C8B-B14F-4D97-AF65-F5344CB8AC3E}">
        <p14:creationId xmlns:p14="http://schemas.microsoft.com/office/powerpoint/2010/main" val="1120214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85171B95-B72B-8534-E5E0-C1099837E7DB}"/>
            </a:ext>
          </a:extLst>
        </p:cNvPr>
        <p:cNvGrpSpPr/>
        <p:nvPr/>
      </p:nvGrpSpPr>
      <p:grpSpPr>
        <a:xfrm>
          <a:off x="0" y="0"/>
          <a:ext cx="0" cy="0"/>
          <a:chOff x="0" y="0"/>
          <a:chExt cx="0" cy="0"/>
        </a:xfrm>
      </p:grpSpPr>
      <p:sp>
        <p:nvSpPr>
          <p:cNvPr id="124" name="Google Shape;124;p9">
            <a:extLst>
              <a:ext uri="{FF2B5EF4-FFF2-40B4-BE49-F238E27FC236}">
                <a16:creationId xmlns:a16="http://schemas.microsoft.com/office/drawing/2014/main" id="{BFB43FAC-CDDC-5DC1-1A95-7589A715BEFF}"/>
              </a:ext>
            </a:extLst>
          </p:cNvPr>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100"/>
              <a:buFont typeface="Montserrat"/>
              <a:buNone/>
            </a:pPr>
            <a:r>
              <a:rPr lang="en-US" dirty="0"/>
              <a:t>Trends in Annual and Past 30D Prevalence</a:t>
            </a:r>
            <a:endParaRPr dirty="0"/>
          </a:p>
        </p:txBody>
      </p:sp>
      <p:sp>
        <p:nvSpPr>
          <p:cNvPr id="126" name="Google Shape;126;p9">
            <a:extLst>
              <a:ext uri="{FF2B5EF4-FFF2-40B4-BE49-F238E27FC236}">
                <a16:creationId xmlns:a16="http://schemas.microsoft.com/office/drawing/2014/main" id="{E9B62B87-CF5E-98B1-C19B-41FFA9889CD1}"/>
              </a:ext>
            </a:extLst>
          </p:cNvPr>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pic>
        <p:nvPicPr>
          <p:cNvPr id="6" name="Picture 5" descr="Chart&#10;&#10;Description automatically generated">
            <a:extLst>
              <a:ext uri="{FF2B5EF4-FFF2-40B4-BE49-F238E27FC236}">
                <a16:creationId xmlns:a16="http://schemas.microsoft.com/office/drawing/2014/main" id="{024A233E-267A-146E-63AF-745FB4BBD836}"/>
              </a:ext>
            </a:extLst>
          </p:cNvPr>
          <p:cNvPicPr>
            <a:picLocks noChangeAspect="1"/>
          </p:cNvPicPr>
          <p:nvPr/>
        </p:nvPicPr>
        <p:blipFill rotWithShape="1">
          <a:blip r:embed="rId3"/>
          <a:srcRect t="10866" r="2069" b="46893"/>
          <a:stretch/>
        </p:blipFill>
        <p:spPr>
          <a:xfrm>
            <a:off x="71919" y="2053341"/>
            <a:ext cx="4361507" cy="3007576"/>
          </a:xfrm>
          <a:prstGeom prst="rect">
            <a:avLst/>
          </a:prstGeom>
        </p:spPr>
      </p:pic>
      <p:pic>
        <p:nvPicPr>
          <p:cNvPr id="7" name="Picture 6" descr="Chart&#10;&#10;Description automatically generated">
            <a:extLst>
              <a:ext uri="{FF2B5EF4-FFF2-40B4-BE49-F238E27FC236}">
                <a16:creationId xmlns:a16="http://schemas.microsoft.com/office/drawing/2014/main" id="{AA7165DF-B780-AA17-CBA7-62576F42D549}"/>
              </a:ext>
            </a:extLst>
          </p:cNvPr>
          <p:cNvPicPr>
            <a:picLocks noChangeAspect="1"/>
          </p:cNvPicPr>
          <p:nvPr/>
        </p:nvPicPr>
        <p:blipFill rotWithShape="1">
          <a:blip r:embed="rId3"/>
          <a:srcRect t="56045" r="-460"/>
          <a:stretch/>
        </p:blipFill>
        <p:spPr>
          <a:xfrm>
            <a:off x="4668787" y="2052551"/>
            <a:ext cx="4300536" cy="3008186"/>
          </a:xfrm>
          <a:prstGeom prst="rect">
            <a:avLst/>
          </a:prstGeom>
        </p:spPr>
      </p:pic>
      <p:pic>
        <p:nvPicPr>
          <p:cNvPr id="8" name="Picture 7">
            <a:extLst>
              <a:ext uri="{FF2B5EF4-FFF2-40B4-BE49-F238E27FC236}">
                <a16:creationId xmlns:a16="http://schemas.microsoft.com/office/drawing/2014/main" id="{660852CE-125B-875D-10FF-11D51A8E07E3}"/>
              </a:ext>
            </a:extLst>
          </p:cNvPr>
          <p:cNvPicPr>
            <a:picLocks noChangeAspect="1"/>
          </p:cNvPicPr>
          <p:nvPr/>
        </p:nvPicPr>
        <p:blipFill>
          <a:blip r:embed="rId4"/>
          <a:stretch>
            <a:fillRect/>
          </a:stretch>
        </p:blipFill>
        <p:spPr>
          <a:xfrm>
            <a:off x="1155231" y="6302835"/>
            <a:ext cx="7184960" cy="472154"/>
          </a:xfrm>
          <a:prstGeom prst="rect">
            <a:avLst/>
          </a:prstGeom>
        </p:spPr>
      </p:pic>
    </p:spTree>
    <p:extLst>
      <p:ext uri="{BB962C8B-B14F-4D97-AF65-F5344CB8AC3E}">
        <p14:creationId xmlns:p14="http://schemas.microsoft.com/office/powerpoint/2010/main" val="1959854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355D3736-4621-1716-A168-2F7ADD20FDE2}"/>
            </a:ext>
          </a:extLst>
        </p:cNvPr>
        <p:cNvGrpSpPr/>
        <p:nvPr/>
      </p:nvGrpSpPr>
      <p:grpSpPr>
        <a:xfrm>
          <a:off x="0" y="0"/>
          <a:ext cx="0" cy="0"/>
          <a:chOff x="0" y="0"/>
          <a:chExt cx="0" cy="0"/>
        </a:xfrm>
      </p:grpSpPr>
      <p:sp>
        <p:nvSpPr>
          <p:cNvPr id="124" name="Google Shape;124;p9">
            <a:extLst>
              <a:ext uri="{FF2B5EF4-FFF2-40B4-BE49-F238E27FC236}">
                <a16:creationId xmlns:a16="http://schemas.microsoft.com/office/drawing/2014/main" id="{7501AE43-635C-E5C4-EE6C-5E105B5A011D}"/>
              </a:ext>
            </a:extLst>
          </p:cNvPr>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lvl="0">
              <a:buSzPts val="4100"/>
            </a:pPr>
            <a:r>
              <a:rPr lang="en-US" sz="4400" dirty="0"/>
              <a:t>Shifting Landscape of Adolescent Nicotine Use</a:t>
            </a:r>
            <a:endParaRPr dirty="0"/>
          </a:p>
        </p:txBody>
      </p:sp>
      <p:sp>
        <p:nvSpPr>
          <p:cNvPr id="126" name="Google Shape;126;p9">
            <a:extLst>
              <a:ext uri="{FF2B5EF4-FFF2-40B4-BE49-F238E27FC236}">
                <a16:creationId xmlns:a16="http://schemas.microsoft.com/office/drawing/2014/main" id="{E5937B32-13A6-797D-3651-A43FBAE340DF}"/>
              </a:ext>
            </a:extLst>
          </p:cNvPr>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pic>
        <p:nvPicPr>
          <p:cNvPr id="8" name="Picture 7">
            <a:extLst>
              <a:ext uri="{FF2B5EF4-FFF2-40B4-BE49-F238E27FC236}">
                <a16:creationId xmlns:a16="http://schemas.microsoft.com/office/drawing/2014/main" id="{768633BA-5CF5-76EC-E254-5437E2BC8C43}"/>
              </a:ext>
            </a:extLst>
          </p:cNvPr>
          <p:cNvPicPr>
            <a:picLocks noChangeAspect="1"/>
          </p:cNvPicPr>
          <p:nvPr/>
        </p:nvPicPr>
        <p:blipFill>
          <a:blip r:embed="rId3"/>
          <a:stretch>
            <a:fillRect/>
          </a:stretch>
        </p:blipFill>
        <p:spPr>
          <a:xfrm>
            <a:off x="1155231" y="6302835"/>
            <a:ext cx="7184960" cy="472154"/>
          </a:xfrm>
          <a:prstGeom prst="rect">
            <a:avLst/>
          </a:prstGeom>
        </p:spPr>
      </p:pic>
      <p:pic>
        <p:nvPicPr>
          <p:cNvPr id="2" name="Picture 1" descr="Chart, line chart&#10;&#10;Description automatically generated">
            <a:extLst>
              <a:ext uri="{FF2B5EF4-FFF2-40B4-BE49-F238E27FC236}">
                <a16:creationId xmlns:a16="http://schemas.microsoft.com/office/drawing/2014/main" id="{4E5C62C7-6334-1312-AC67-3560C6768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71" y="2336140"/>
            <a:ext cx="4183222" cy="2875965"/>
          </a:xfrm>
          <a:prstGeom prst="rect">
            <a:avLst/>
          </a:prstGeom>
        </p:spPr>
      </p:pic>
      <p:pic>
        <p:nvPicPr>
          <p:cNvPr id="3" name="Picture 2" descr="Chart, line chart&#10;&#10;Description automatically generated">
            <a:extLst>
              <a:ext uri="{FF2B5EF4-FFF2-40B4-BE49-F238E27FC236}">
                <a16:creationId xmlns:a16="http://schemas.microsoft.com/office/drawing/2014/main" id="{7BA2F0A2-D608-CFFC-DE5E-4F868EEA0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5510" y="2336140"/>
            <a:ext cx="4198490" cy="2875965"/>
          </a:xfrm>
          <a:prstGeom prst="rect">
            <a:avLst/>
          </a:prstGeom>
        </p:spPr>
      </p:pic>
    </p:spTree>
    <p:extLst>
      <p:ext uri="{BB962C8B-B14F-4D97-AF65-F5344CB8AC3E}">
        <p14:creationId xmlns:p14="http://schemas.microsoft.com/office/powerpoint/2010/main" val="880450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E9260A48-C021-DE90-BE9F-6E3599DFB47D}"/>
            </a:ext>
          </a:extLst>
        </p:cNvPr>
        <p:cNvGrpSpPr/>
        <p:nvPr/>
      </p:nvGrpSpPr>
      <p:grpSpPr>
        <a:xfrm>
          <a:off x="0" y="0"/>
          <a:ext cx="0" cy="0"/>
          <a:chOff x="0" y="0"/>
          <a:chExt cx="0" cy="0"/>
        </a:xfrm>
      </p:grpSpPr>
      <p:sp>
        <p:nvSpPr>
          <p:cNvPr id="124" name="Google Shape;124;p9">
            <a:extLst>
              <a:ext uri="{FF2B5EF4-FFF2-40B4-BE49-F238E27FC236}">
                <a16:creationId xmlns:a16="http://schemas.microsoft.com/office/drawing/2014/main" id="{D700F0EC-51ED-036E-9717-E23770909CCC}"/>
              </a:ext>
            </a:extLst>
          </p:cNvPr>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lvl="0">
              <a:buSzPts val="4100"/>
            </a:pPr>
            <a:r>
              <a:rPr lang="en-US" sz="4400" dirty="0"/>
              <a:t>Shifting Landscape of Adolescent Nicotine Use</a:t>
            </a:r>
            <a:endParaRPr dirty="0"/>
          </a:p>
        </p:txBody>
      </p:sp>
      <p:sp>
        <p:nvSpPr>
          <p:cNvPr id="126" name="Google Shape;126;p9">
            <a:extLst>
              <a:ext uri="{FF2B5EF4-FFF2-40B4-BE49-F238E27FC236}">
                <a16:creationId xmlns:a16="http://schemas.microsoft.com/office/drawing/2014/main" id="{2F3F2861-F6E7-7029-4E60-C443FB471B22}"/>
              </a:ext>
            </a:extLst>
          </p:cNvPr>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pic>
        <p:nvPicPr>
          <p:cNvPr id="8" name="Picture 7">
            <a:extLst>
              <a:ext uri="{FF2B5EF4-FFF2-40B4-BE49-F238E27FC236}">
                <a16:creationId xmlns:a16="http://schemas.microsoft.com/office/drawing/2014/main" id="{C09CC7F7-2843-F564-4C99-77EAD7C61592}"/>
              </a:ext>
            </a:extLst>
          </p:cNvPr>
          <p:cNvPicPr>
            <a:picLocks noChangeAspect="1"/>
          </p:cNvPicPr>
          <p:nvPr/>
        </p:nvPicPr>
        <p:blipFill>
          <a:blip r:embed="rId3"/>
          <a:stretch>
            <a:fillRect/>
          </a:stretch>
        </p:blipFill>
        <p:spPr>
          <a:xfrm>
            <a:off x="1155231" y="6302835"/>
            <a:ext cx="7184960" cy="472154"/>
          </a:xfrm>
          <a:prstGeom prst="rect">
            <a:avLst/>
          </a:prstGeom>
        </p:spPr>
      </p:pic>
      <p:sp>
        <p:nvSpPr>
          <p:cNvPr id="4" name="Content Placeholder 2">
            <a:extLst>
              <a:ext uri="{FF2B5EF4-FFF2-40B4-BE49-F238E27FC236}">
                <a16:creationId xmlns:a16="http://schemas.microsoft.com/office/drawing/2014/main" id="{41D83830-C88D-CB43-771A-18BDEE9757A4}"/>
              </a:ext>
            </a:extLst>
          </p:cNvPr>
          <p:cNvSpPr txBox="1">
            <a:spLocks/>
          </p:cNvSpPr>
          <p:nvPr/>
        </p:nvSpPr>
        <p:spPr>
          <a:xfrm>
            <a:off x="315685" y="2542722"/>
            <a:ext cx="10515600" cy="35353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2000" dirty="0">
              <a:highlight>
                <a:srgbClr val="FFFF00"/>
              </a:highlight>
            </a:endParaRPr>
          </a:p>
        </p:txBody>
      </p:sp>
      <p:pic>
        <p:nvPicPr>
          <p:cNvPr id="5" name="Picture 2" descr="The Juul Fad Is Far Bigger Than I Ever Would Have Guessed – Mother Jones">
            <a:extLst>
              <a:ext uri="{FF2B5EF4-FFF2-40B4-BE49-F238E27FC236}">
                <a16:creationId xmlns:a16="http://schemas.microsoft.com/office/drawing/2014/main" id="{EAA5C3ED-F797-A6E9-20A1-9EA6E6AF49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2" t="2193" r="1622" b="12257"/>
          <a:stretch/>
        </p:blipFill>
        <p:spPr bwMode="auto">
          <a:xfrm>
            <a:off x="492733" y="2264457"/>
            <a:ext cx="8158533" cy="353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608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49E54432-FFE3-6F53-7332-121EDDB09896}"/>
            </a:ext>
          </a:extLst>
        </p:cNvPr>
        <p:cNvGrpSpPr/>
        <p:nvPr/>
      </p:nvGrpSpPr>
      <p:grpSpPr>
        <a:xfrm>
          <a:off x="0" y="0"/>
          <a:ext cx="0" cy="0"/>
          <a:chOff x="0" y="0"/>
          <a:chExt cx="0" cy="0"/>
        </a:xfrm>
      </p:grpSpPr>
      <p:sp>
        <p:nvSpPr>
          <p:cNvPr id="124" name="Google Shape;124;p9">
            <a:extLst>
              <a:ext uri="{FF2B5EF4-FFF2-40B4-BE49-F238E27FC236}">
                <a16:creationId xmlns:a16="http://schemas.microsoft.com/office/drawing/2014/main" id="{5B5D0CC2-412F-A96D-E11B-8676004AE789}"/>
              </a:ext>
            </a:extLst>
          </p:cNvPr>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100"/>
              <a:buFont typeface="Montserrat"/>
              <a:buNone/>
            </a:pPr>
            <a:r>
              <a:rPr lang="en-US" dirty="0"/>
              <a:t>Disparities in Use</a:t>
            </a:r>
            <a:endParaRPr dirty="0"/>
          </a:p>
        </p:txBody>
      </p:sp>
      <p:sp>
        <p:nvSpPr>
          <p:cNvPr id="126" name="Google Shape;126;p9">
            <a:extLst>
              <a:ext uri="{FF2B5EF4-FFF2-40B4-BE49-F238E27FC236}">
                <a16:creationId xmlns:a16="http://schemas.microsoft.com/office/drawing/2014/main" id="{7E09ED04-3B4C-7220-AF96-ECC800B5E206}"/>
              </a:ext>
            </a:extLst>
          </p:cNvPr>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
        <p:nvSpPr>
          <p:cNvPr id="2" name="TextBox 1">
            <a:extLst>
              <a:ext uri="{FF2B5EF4-FFF2-40B4-BE49-F238E27FC236}">
                <a16:creationId xmlns:a16="http://schemas.microsoft.com/office/drawing/2014/main" id="{F668EE5B-4F0F-6107-A05B-7AD845B8029A}"/>
              </a:ext>
            </a:extLst>
          </p:cNvPr>
          <p:cNvSpPr txBox="1"/>
          <p:nvPr/>
        </p:nvSpPr>
        <p:spPr>
          <a:xfrm>
            <a:off x="1418253" y="6356350"/>
            <a:ext cx="3948517" cy="400110"/>
          </a:xfrm>
          <a:prstGeom prst="rect">
            <a:avLst/>
          </a:prstGeom>
          <a:noFill/>
        </p:spPr>
        <p:txBody>
          <a:bodyPr wrap="none" rtlCol="0">
            <a:spAutoFit/>
          </a:bodyPr>
          <a:lstStyle/>
          <a:p>
            <a:r>
              <a:rPr lang="en-US" sz="2000" dirty="0"/>
              <a:t>MGH SURF Survey, unpublished</a:t>
            </a:r>
          </a:p>
        </p:txBody>
      </p:sp>
      <p:pic>
        <p:nvPicPr>
          <p:cNvPr id="4" name="Picture 3">
            <a:extLst>
              <a:ext uri="{FF2B5EF4-FFF2-40B4-BE49-F238E27FC236}">
                <a16:creationId xmlns:a16="http://schemas.microsoft.com/office/drawing/2014/main" id="{BA71838E-B8C6-D7AD-7607-3FE06197DADB}"/>
              </a:ext>
            </a:extLst>
          </p:cNvPr>
          <p:cNvPicPr>
            <a:picLocks noChangeAspect="1"/>
          </p:cNvPicPr>
          <p:nvPr/>
        </p:nvPicPr>
        <p:blipFill>
          <a:blip r:embed="rId3"/>
          <a:stretch>
            <a:fillRect/>
          </a:stretch>
        </p:blipFill>
        <p:spPr>
          <a:xfrm>
            <a:off x="1418253" y="1565407"/>
            <a:ext cx="6536347" cy="4627367"/>
          </a:xfrm>
          <a:prstGeom prst="rect">
            <a:avLst/>
          </a:prstGeom>
          <a:solidFill>
            <a:schemeClr val="accent2">
              <a:lumMod val="60000"/>
              <a:lumOff val="40000"/>
            </a:schemeClr>
          </a:solidFill>
        </p:spPr>
      </p:pic>
    </p:spTree>
    <p:extLst>
      <p:ext uri="{BB962C8B-B14F-4D97-AF65-F5344CB8AC3E}">
        <p14:creationId xmlns:p14="http://schemas.microsoft.com/office/powerpoint/2010/main" val="4064711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3169B324-7A0F-1DC9-46E8-40F8FC08CEB4}"/>
            </a:ext>
          </a:extLst>
        </p:cNvPr>
        <p:cNvGrpSpPr/>
        <p:nvPr/>
      </p:nvGrpSpPr>
      <p:grpSpPr>
        <a:xfrm>
          <a:off x="0" y="0"/>
          <a:ext cx="0" cy="0"/>
          <a:chOff x="0" y="0"/>
          <a:chExt cx="0" cy="0"/>
        </a:xfrm>
      </p:grpSpPr>
      <p:sp>
        <p:nvSpPr>
          <p:cNvPr id="124" name="Google Shape;124;p9">
            <a:extLst>
              <a:ext uri="{FF2B5EF4-FFF2-40B4-BE49-F238E27FC236}">
                <a16:creationId xmlns:a16="http://schemas.microsoft.com/office/drawing/2014/main" id="{3E713762-99BF-E947-EA41-1C7E8071B892}"/>
              </a:ext>
            </a:extLst>
          </p:cNvPr>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100"/>
              <a:buFont typeface="Montserrat"/>
              <a:buNone/>
            </a:pPr>
            <a:r>
              <a:rPr lang="en-US" dirty="0"/>
              <a:t>Disparities in Use</a:t>
            </a:r>
            <a:endParaRPr dirty="0"/>
          </a:p>
        </p:txBody>
      </p:sp>
      <p:sp>
        <p:nvSpPr>
          <p:cNvPr id="126" name="Google Shape;126;p9">
            <a:extLst>
              <a:ext uri="{FF2B5EF4-FFF2-40B4-BE49-F238E27FC236}">
                <a16:creationId xmlns:a16="http://schemas.microsoft.com/office/drawing/2014/main" id="{F5C978DD-E059-77DE-CD68-0AF65EC3BCDA}"/>
              </a:ext>
            </a:extLst>
          </p:cNvPr>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
        <p:nvSpPr>
          <p:cNvPr id="2" name="TextBox 1">
            <a:extLst>
              <a:ext uri="{FF2B5EF4-FFF2-40B4-BE49-F238E27FC236}">
                <a16:creationId xmlns:a16="http://schemas.microsoft.com/office/drawing/2014/main" id="{86B33B2E-50DD-7C25-2817-B452390A95F5}"/>
              </a:ext>
            </a:extLst>
          </p:cNvPr>
          <p:cNvSpPr txBox="1"/>
          <p:nvPr/>
        </p:nvSpPr>
        <p:spPr>
          <a:xfrm>
            <a:off x="1418253" y="6356350"/>
            <a:ext cx="3948517" cy="400110"/>
          </a:xfrm>
          <a:prstGeom prst="rect">
            <a:avLst/>
          </a:prstGeom>
          <a:noFill/>
        </p:spPr>
        <p:txBody>
          <a:bodyPr wrap="none" rtlCol="0">
            <a:spAutoFit/>
          </a:bodyPr>
          <a:lstStyle/>
          <a:p>
            <a:r>
              <a:rPr lang="en-US" sz="2000" dirty="0"/>
              <a:t>MGH SURF Survey, unpublished</a:t>
            </a:r>
          </a:p>
        </p:txBody>
      </p:sp>
      <p:pic>
        <p:nvPicPr>
          <p:cNvPr id="3" name="Picture 2">
            <a:extLst>
              <a:ext uri="{FF2B5EF4-FFF2-40B4-BE49-F238E27FC236}">
                <a16:creationId xmlns:a16="http://schemas.microsoft.com/office/drawing/2014/main" id="{32F38EC3-B41B-EC01-9C2B-9D6A16072073}"/>
              </a:ext>
            </a:extLst>
          </p:cNvPr>
          <p:cNvPicPr>
            <a:picLocks noChangeAspect="1"/>
          </p:cNvPicPr>
          <p:nvPr/>
        </p:nvPicPr>
        <p:blipFill>
          <a:blip r:embed="rId3"/>
          <a:stretch>
            <a:fillRect/>
          </a:stretch>
        </p:blipFill>
        <p:spPr>
          <a:xfrm>
            <a:off x="1558212" y="1479711"/>
            <a:ext cx="6027576" cy="4845412"/>
          </a:xfrm>
          <a:prstGeom prst="rect">
            <a:avLst/>
          </a:prstGeom>
          <a:solidFill>
            <a:schemeClr val="accent2">
              <a:lumMod val="60000"/>
              <a:lumOff val="40000"/>
            </a:schemeClr>
          </a:solidFill>
        </p:spPr>
      </p:pic>
    </p:spTree>
    <p:extLst>
      <p:ext uri="{BB962C8B-B14F-4D97-AF65-F5344CB8AC3E}">
        <p14:creationId xmlns:p14="http://schemas.microsoft.com/office/powerpoint/2010/main" val="182078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D021E414-717A-4BA2-79F6-0AFC2F09FFE9}"/>
            </a:ext>
          </a:extLst>
        </p:cNvPr>
        <p:cNvGrpSpPr/>
        <p:nvPr/>
      </p:nvGrpSpPr>
      <p:grpSpPr>
        <a:xfrm>
          <a:off x="0" y="0"/>
          <a:ext cx="0" cy="0"/>
          <a:chOff x="0" y="0"/>
          <a:chExt cx="0" cy="0"/>
        </a:xfrm>
      </p:grpSpPr>
      <p:sp>
        <p:nvSpPr>
          <p:cNvPr id="124" name="Google Shape;124;p9">
            <a:extLst>
              <a:ext uri="{FF2B5EF4-FFF2-40B4-BE49-F238E27FC236}">
                <a16:creationId xmlns:a16="http://schemas.microsoft.com/office/drawing/2014/main" id="{4F56DBB6-94D0-0556-6B8C-380DC61E9059}"/>
              </a:ext>
            </a:extLst>
          </p:cNvPr>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100"/>
              <a:buFont typeface="Montserrat"/>
              <a:buNone/>
            </a:pPr>
            <a:r>
              <a:rPr lang="en-US" dirty="0"/>
              <a:t>Disparities in Use</a:t>
            </a:r>
          </a:p>
        </p:txBody>
      </p:sp>
      <p:sp>
        <p:nvSpPr>
          <p:cNvPr id="126" name="Google Shape;126;p9">
            <a:extLst>
              <a:ext uri="{FF2B5EF4-FFF2-40B4-BE49-F238E27FC236}">
                <a16:creationId xmlns:a16="http://schemas.microsoft.com/office/drawing/2014/main" id="{3863142A-60BD-3BF8-2E96-4F1F2A08D6A4}"/>
              </a:ext>
            </a:extLst>
          </p:cNvPr>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sp>
        <p:nvSpPr>
          <p:cNvPr id="2" name="TextBox 1">
            <a:extLst>
              <a:ext uri="{FF2B5EF4-FFF2-40B4-BE49-F238E27FC236}">
                <a16:creationId xmlns:a16="http://schemas.microsoft.com/office/drawing/2014/main" id="{2289C25C-017A-0BCF-7ED7-52797CFE7ECE}"/>
              </a:ext>
            </a:extLst>
          </p:cNvPr>
          <p:cNvSpPr txBox="1"/>
          <p:nvPr/>
        </p:nvSpPr>
        <p:spPr>
          <a:xfrm>
            <a:off x="1418253" y="6356350"/>
            <a:ext cx="3948517" cy="400110"/>
          </a:xfrm>
          <a:prstGeom prst="rect">
            <a:avLst/>
          </a:prstGeom>
          <a:noFill/>
        </p:spPr>
        <p:txBody>
          <a:bodyPr wrap="none" rtlCol="0">
            <a:spAutoFit/>
          </a:bodyPr>
          <a:lstStyle/>
          <a:p>
            <a:r>
              <a:rPr lang="en-US" sz="2000" dirty="0"/>
              <a:t>MGH SURF Survey, unpublished</a:t>
            </a:r>
          </a:p>
        </p:txBody>
      </p:sp>
      <p:pic>
        <p:nvPicPr>
          <p:cNvPr id="3" name="Picture 2">
            <a:extLst>
              <a:ext uri="{FF2B5EF4-FFF2-40B4-BE49-F238E27FC236}">
                <a16:creationId xmlns:a16="http://schemas.microsoft.com/office/drawing/2014/main" id="{ACC1EA35-F714-B88E-F821-1FD94D4A2290}"/>
              </a:ext>
            </a:extLst>
          </p:cNvPr>
          <p:cNvPicPr>
            <a:picLocks noChangeAspect="1"/>
          </p:cNvPicPr>
          <p:nvPr/>
        </p:nvPicPr>
        <p:blipFill>
          <a:blip r:embed="rId3"/>
          <a:stretch>
            <a:fillRect/>
          </a:stretch>
        </p:blipFill>
        <p:spPr>
          <a:xfrm>
            <a:off x="1344663" y="1613260"/>
            <a:ext cx="6454673" cy="4578315"/>
          </a:xfrm>
          <a:prstGeom prst="rect">
            <a:avLst/>
          </a:prstGeom>
          <a:solidFill>
            <a:schemeClr val="accent2">
              <a:lumMod val="60000"/>
              <a:lumOff val="40000"/>
            </a:schemeClr>
          </a:solidFill>
        </p:spPr>
      </p:pic>
    </p:spTree>
    <p:extLst>
      <p:ext uri="{BB962C8B-B14F-4D97-AF65-F5344CB8AC3E}">
        <p14:creationId xmlns:p14="http://schemas.microsoft.com/office/powerpoint/2010/main" val="134391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2"/>
          <p:cNvSpPr txBox="1">
            <a:spLocks noGrp="1"/>
          </p:cNvSpPr>
          <p:nvPr>
            <p:ph type="title"/>
          </p:nvPr>
        </p:nvSpPr>
        <p:spPr>
          <a:xfrm>
            <a:off x="0" y="0"/>
            <a:ext cx="9144000" cy="1448400"/>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100"/>
              <a:buFont typeface="Montserrat"/>
              <a:buNone/>
            </a:pPr>
            <a:r>
              <a:rPr lang="en-US"/>
              <a:t>Working with communities.</a:t>
            </a:r>
            <a:endParaRPr/>
          </a:p>
        </p:txBody>
      </p:sp>
      <p:sp>
        <p:nvSpPr>
          <p:cNvPr id="68" name="Google Shape;68;p2"/>
          <p:cNvSpPr txBox="1">
            <a:spLocks noGrp="1"/>
          </p:cNvSpPr>
          <p:nvPr>
            <p:ph type="body" idx="1"/>
          </p:nvPr>
        </p:nvSpPr>
        <p:spPr>
          <a:xfrm>
            <a:off x="457200" y="1679403"/>
            <a:ext cx="8229600" cy="3953400"/>
          </a:xfrm>
          <a:prstGeom prst="rect">
            <a:avLst/>
          </a:prstGeom>
          <a:noFill/>
          <a:ln>
            <a:noFill/>
          </a:ln>
        </p:spPr>
        <p:txBody>
          <a:bodyPr spcFirstLastPara="1" wrap="square" lIns="91425" tIns="45700" rIns="91425" bIns="45700" anchor="t" anchorCtr="0">
            <a:normAutofit/>
          </a:bodyPr>
          <a:lstStyle/>
          <a:p>
            <a:pPr marL="461962" lvl="0" indent="-461962" algn="l" rtl="0">
              <a:lnSpc>
                <a:spcPct val="100000"/>
              </a:lnSpc>
              <a:spcBef>
                <a:spcPts val="0"/>
              </a:spcBef>
              <a:spcAft>
                <a:spcPts val="0"/>
              </a:spcAft>
              <a:buSzPts val="2160"/>
              <a:buChar char="✧"/>
            </a:pPr>
            <a:r>
              <a:rPr lang="en-US" sz="2400" dirty="0"/>
              <a:t>The SAMHSA-funded </a:t>
            </a:r>
            <a:r>
              <a:rPr lang="en-US" sz="2400" i="1" dirty="0"/>
              <a:t>Opioid Response Network (ORN)</a:t>
            </a:r>
            <a:r>
              <a:rPr lang="en-US" sz="2400" dirty="0"/>
              <a:t> assists states, organizations and individuals by providing the resources and technical assistance they need locally to address the opioid crisis and stimulant use.</a:t>
            </a:r>
            <a:endParaRPr dirty="0"/>
          </a:p>
          <a:p>
            <a:pPr marL="461962" lvl="0" indent="-461962" algn="l" rtl="0">
              <a:lnSpc>
                <a:spcPct val="100000"/>
              </a:lnSpc>
              <a:spcBef>
                <a:spcPts val="0"/>
              </a:spcBef>
              <a:spcAft>
                <a:spcPts val="0"/>
              </a:spcAft>
              <a:buSzPts val="2160"/>
              <a:buChar char="✧"/>
            </a:pPr>
            <a:r>
              <a:rPr lang="en-US" sz="2400" dirty="0"/>
              <a:t>Technical assistance is available to support the evidence-based prevention, treatment, recovery and harm reduction of opioid use disorders and stimulant use disorders.</a:t>
            </a:r>
            <a:endParaRPr lang="en-US" sz="2500" dirty="0"/>
          </a:p>
        </p:txBody>
      </p:sp>
      <p:sp>
        <p:nvSpPr>
          <p:cNvPr id="69" name="Google Shape;69;p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
        <p:nvSpPr>
          <p:cNvPr id="70" name="Google Shape;70;p2"/>
          <p:cNvSpPr txBox="1"/>
          <p:nvPr/>
        </p:nvSpPr>
        <p:spPr>
          <a:xfrm>
            <a:off x="544009" y="5087889"/>
            <a:ext cx="8142900" cy="1089900"/>
          </a:xfrm>
          <a:prstGeom prst="rect">
            <a:avLst/>
          </a:prstGeom>
          <a:solidFill>
            <a:srgbClr val="C7D8EB"/>
          </a:solidFill>
          <a:ln>
            <a:noFill/>
          </a:ln>
        </p:spPr>
        <p:txBody>
          <a:bodyPr spcFirstLastPara="1" wrap="square" lIns="182875" tIns="0" rIns="182875" bIns="45700" anchor="ctr" anchorCtr="1">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dirty="0">
                <a:solidFill>
                  <a:schemeClr val="dk1"/>
                </a:solidFill>
                <a:latin typeface="Arial"/>
                <a:ea typeface="Arial"/>
                <a:cs typeface="Arial"/>
                <a:sym typeface="Arial"/>
              </a:rPr>
              <a:t>Funding for this initiative was made possible (in part) by grant no. 1H79TI088037 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AF769924-2FC2-5A51-EBB8-75CA45C95AF3}"/>
            </a:ext>
          </a:extLst>
        </p:cNvPr>
        <p:cNvGrpSpPr/>
        <p:nvPr/>
      </p:nvGrpSpPr>
      <p:grpSpPr>
        <a:xfrm>
          <a:off x="0" y="0"/>
          <a:ext cx="0" cy="0"/>
          <a:chOff x="0" y="0"/>
          <a:chExt cx="0" cy="0"/>
        </a:xfrm>
      </p:grpSpPr>
      <p:sp>
        <p:nvSpPr>
          <p:cNvPr id="124" name="Google Shape;124;p9">
            <a:extLst>
              <a:ext uri="{FF2B5EF4-FFF2-40B4-BE49-F238E27FC236}">
                <a16:creationId xmlns:a16="http://schemas.microsoft.com/office/drawing/2014/main" id="{3DFDC343-77D1-4BFC-D10D-ECA5B49C1D3C}"/>
              </a:ext>
            </a:extLst>
          </p:cNvPr>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a:buSzPts val="4100"/>
            </a:pPr>
            <a:r>
              <a:rPr lang="en-US" sz="4400" kern="1200" dirty="0">
                <a:solidFill>
                  <a:schemeClr val="bg1"/>
                </a:solidFill>
                <a:latin typeface="Gill Sans MT" panose="020B0502020104020203"/>
              </a:rPr>
              <a:t>Cannabis is far more potent than in prior decades.</a:t>
            </a:r>
            <a:endParaRPr dirty="0">
              <a:solidFill>
                <a:schemeClr val="bg1"/>
              </a:solidFill>
            </a:endParaRPr>
          </a:p>
        </p:txBody>
      </p:sp>
      <p:sp>
        <p:nvSpPr>
          <p:cNvPr id="126" name="Google Shape;126;p9">
            <a:extLst>
              <a:ext uri="{FF2B5EF4-FFF2-40B4-BE49-F238E27FC236}">
                <a16:creationId xmlns:a16="http://schemas.microsoft.com/office/drawing/2014/main" id="{8E937E18-FC6A-A53B-BBB7-8B617CD110AD}"/>
              </a:ext>
            </a:extLst>
          </p:cNvPr>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pic>
        <p:nvPicPr>
          <p:cNvPr id="2" name="Picture 1">
            <a:extLst>
              <a:ext uri="{FF2B5EF4-FFF2-40B4-BE49-F238E27FC236}">
                <a16:creationId xmlns:a16="http://schemas.microsoft.com/office/drawing/2014/main" id="{4E7CAE75-C598-CF17-B263-C428840B77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3242" y="4052749"/>
            <a:ext cx="4996781" cy="2335994"/>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3357AFE1-D00D-FEF8-46B2-E2E29B55E7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6267" y="1599047"/>
            <a:ext cx="5006826" cy="2303139"/>
          </a:xfrm>
          <a:prstGeom prst="rect">
            <a:avLst/>
          </a:prstGeom>
        </p:spPr>
      </p:pic>
      <p:sp>
        <p:nvSpPr>
          <p:cNvPr id="4" name="TextBox 3">
            <a:extLst>
              <a:ext uri="{FF2B5EF4-FFF2-40B4-BE49-F238E27FC236}">
                <a16:creationId xmlns:a16="http://schemas.microsoft.com/office/drawing/2014/main" id="{4FCA07E1-4807-D73C-5958-53AF3A74C8D8}"/>
              </a:ext>
            </a:extLst>
          </p:cNvPr>
          <p:cNvSpPr txBox="1"/>
          <p:nvPr/>
        </p:nvSpPr>
        <p:spPr>
          <a:xfrm>
            <a:off x="1087574" y="6338402"/>
            <a:ext cx="688076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Gill Sans MT" panose="020B0502020104020203"/>
                <a:ea typeface="+mn-ea"/>
                <a:cs typeface="+mn-cs"/>
              </a:rPr>
              <a:t>ElSohly</a:t>
            </a:r>
            <a:r>
              <a:rPr kumimoji="0" lang="en-US" sz="1200" b="1" i="0" u="none" strike="noStrike" kern="1200" cap="none" spc="0" normalizeH="0" baseline="0" noProof="0" dirty="0">
                <a:ln>
                  <a:noFill/>
                </a:ln>
                <a:solidFill>
                  <a:srgbClr val="000000"/>
                </a:solidFill>
                <a:effectLst/>
                <a:uLnTx/>
                <a:uFillTx/>
                <a:latin typeface="Gill Sans MT" panose="020B0502020104020203"/>
                <a:ea typeface="+mn-ea"/>
                <a:cs typeface="+mn-cs"/>
              </a:rPr>
              <a:t> et al., 2016, </a:t>
            </a:r>
            <a:r>
              <a:rPr kumimoji="0" lang="en-US" sz="1200" b="1" i="1" u="none" strike="noStrike" kern="1200" cap="none" spc="0" normalizeH="0" baseline="0" noProof="0" dirty="0">
                <a:ln>
                  <a:noFill/>
                </a:ln>
                <a:solidFill>
                  <a:srgbClr val="000000"/>
                </a:solidFill>
                <a:effectLst/>
                <a:uLnTx/>
                <a:uFillTx/>
                <a:latin typeface="Gill Sans MT" panose="020B0502020104020203"/>
                <a:ea typeface="+mn-ea"/>
                <a:cs typeface="+mn-cs"/>
              </a:rPr>
              <a:t>Biological Psychiatry</a:t>
            </a:r>
            <a:endParaRPr kumimoji="0" lang="en-US" sz="1200" b="1"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95534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CB3038-91F0-1846-A878-A7280D6BA9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 y="857251"/>
            <a:ext cx="4512352" cy="5143501"/>
          </a:xfrm>
          <a:custGeom>
            <a:avLst/>
            <a:gdLst>
              <a:gd name="connsiteX0" fmla="*/ 0 w 6016489"/>
              <a:gd name="connsiteY0" fmla="*/ 0 h 6858001"/>
              <a:gd name="connsiteX1" fmla="*/ 6016489 w 6016489"/>
              <a:gd name="connsiteY1" fmla="*/ 0 h 6858001"/>
              <a:gd name="connsiteX2" fmla="*/ 6016489 w 6016489"/>
              <a:gd name="connsiteY2" fmla="*/ 3 h 6858001"/>
              <a:gd name="connsiteX3" fmla="*/ 4217356 w 6016489"/>
              <a:gd name="connsiteY3" fmla="*/ 3 h 6858001"/>
              <a:gd name="connsiteX4" fmla="*/ 4429187 w 6016489"/>
              <a:gd name="connsiteY4" fmla="*/ 675864 h 6858001"/>
              <a:gd name="connsiteX5" fmla="*/ 4426326 w 6016489"/>
              <a:gd name="connsiteY5" fmla="*/ 675864 h 6858001"/>
              <a:gd name="connsiteX6" fmla="*/ 5659819 w 6016489"/>
              <a:gd name="connsiteY6" fmla="*/ 4611414 h 6858001"/>
              <a:gd name="connsiteX7" fmla="*/ 3962482 w 6016489"/>
              <a:gd name="connsiteY7" fmla="*/ 6858000 h 6858001"/>
              <a:gd name="connsiteX8" fmla="*/ 6016489 w 6016489"/>
              <a:gd name="connsiteY8" fmla="*/ 6858000 h 6858001"/>
              <a:gd name="connsiteX9" fmla="*/ 6016489 w 6016489"/>
              <a:gd name="connsiteY9" fmla="*/ 6858001 h 6858001"/>
              <a:gd name="connsiteX10" fmla="*/ 0 w 6016489"/>
              <a:gd name="connsiteY10"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6489" h="6858001">
                <a:moveTo>
                  <a:pt x="0" y="0"/>
                </a:moveTo>
                <a:lnTo>
                  <a:pt x="6016489" y="0"/>
                </a:lnTo>
                <a:lnTo>
                  <a:pt x="6016489" y="3"/>
                </a:lnTo>
                <a:lnTo>
                  <a:pt x="4217356" y="3"/>
                </a:lnTo>
                <a:lnTo>
                  <a:pt x="4429187" y="675864"/>
                </a:lnTo>
                <a:lnTo>
                  <a:pt x="4426326" y="675864"/>
                </a:lnTo>
                <a:lnTo>
                  <a:pt x="5659819" y="4611414"/>
                </a:lnTo>
                <a:lnTo>
                  <a:pt x="3962482" y="6858000"/>
                </a:lnTo>
                <a:lnTo>
                  <a:pt x="6016489" y="6858000"/>
                </a:lnTo>
                <a:lnTo>
                  <a:pt x="6016489" y="6858001"/>
                </a:lnTo>
                <a:lnTo>
                  <a:pt x="0" y="6858001"/>
                </a:lnTo>
                <a:close/>
              </a:path>
            </a:pathLst>
          </a:custGeom>
        </p:spPr>
      </p:pic>
      <p:pic>
        <p:nvPicPr>
          <p:cNvPr id="4" name="Picture 3">
            <a:extLst>
              <a:ext uri="{FF2B5EF4-FFF2-40B4-BE49-F238E27FC236}">
                <a16:creationId xmlns:a16="http://schemas.microsoft.com/office/drawing/2014/main" id="{F043FFDF-EA1E-B344-9954-CAC173A2B3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
          <a:stretch/>
        </p:blipFill>
        <p:spPr>
          <a:xfrm>
            <a:off x="3230293" y="857258"/>
            <a:ext cx="3623720" cy="3390001"/>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p:spPr>
      </p:pic>
      <p:pic>
        <p:nvPicPr>
          <p:cNvPr id="2" name="Picture 1">
            <a:extLst>
              <a:ext uri="{FF2B5EF4-FFF2-40B4-BE49-F238E27FC236}">
                <a16:creationId xmlns:a16="http://schemas.microsoft.com/office/drawing/2014/main" id="{77D9BF1D-6827-924E-90BE-6A82D498419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1399" y="857249"/>
            <a:ext cx="6092602" cy="5143500"/>
          </a:xfrm>
          <a:custGeom>
            <a:avLst/>
            <a:gdLst>
              <a:gd name="connsiteX0" fmla="*/ 5181344 w 8123469"/>
              <a:gd name="connsiteY0" fmla="*/ 0 h 6858000"/>
              <a:gd name="connsiteX1" fmla="*/ 8123469 w 8123469"/>
              <a:gd name="connsiteY1" fmla="*/ 0 h 6858000"/>
              <a:gd name="connsiteX2" fmla="*/ 8123469 w 8123469"/>
              <a:gd name="connsiteY2" fmla="*/ 6858000 h 6858000"/>
              <a:gd name="connsiteX3" fmla="*/ 0 w 81234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3469" h="6858000">
                <a:moveTo>
                  <a:pt x="5181344" y="0"/>
                </a:moveTo>
                <a:lnTo>
                  <a:pt x="8123469" y="0"/>
                </a:lnTo>
                <a:lnTo>
                  <a:pt x="8123469" y="6858000"/>
                </a:lnTo>
                <a:lnTo>
                  <a:pt x="0" y="6858000"/>
                </a:lnTo>
                <a:close/>
              </a:path>
            </a:pathLst>
          </a:custGeom>
        </p:spPr>
      </p:pic>
    </p:spTree>
    <p:extLst>
      <p:ext uri="{BB962C8B-B14F-4D97-AF65-F5344CB8AC3E}">
        <p14:creationId xmlns:p14="http://schemas.microsoft.com/office/powerpoint/2010/main" val="3423897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95854"/>
            <a:ext cx="7886700" cy="1129412"/>
          </a:xfrm>
        </p:spPr>
        <p:txBody>
          <a:bodyPr anchor="ctr">
            <a:normAutofit/>
          </a:bodyPr>
          <a:lstStyle/>
          <a:p>
            <a:r>
              <a:rPr lang="en-US" sz="3600"/>
              <a:t>NO MATTER WHAT YOU CALL IT, IT’S AN E-CIGARETTE</a:t>
            </a:r>
          </a:p>
        </p:txBody>
      </p:sp>
      <p:pic>
        <p:nvPicPr>
          <p:cNvPr id="4" name="Picture 3" descr="A collection of icons representing the e-cigarette landscape and how it has evolved. First generation e-cigarettes resembled the shape, size, and appearance of regular cigarettes. Second generation are vape pens and third generation are the tank style devices. Fourth generation e-cigarettes resemble a variety of everyday items, including USB flash drives and highlighters. &#10;">
            <a:extLst>
              <a:ext uri="{FF2B5EF4-FFF2-40B4-BE49-F238E27FC236}">
                <a16:creationId xmlns:a16="http://schemas.microsoft.com/office/drawing/2014/main" id="{0FDCF241-6B81-42EB-9B4E-463F387CC6B4}"/>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a:xfrm>
            <a:off x="667083" y="2241320"/>
            <a:ext cx="7807546" cy="3337727"/>
          </a:xfrm>
          <a:prstGeom prst="rect">
            <a:avLst/>
          </a:prstGeom>
        </p:spPr>
      </p:pic>
    </p:spTree>
    <p:extLst>
      <p:ext uri="{BB962C8B-B14F-4D97-AF65-F5344CB8AC3E}">
        <p14:creationId xmlns:p14="http://schemas.microsoft.com/office/powerpoint/2010/main" val="3408366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7BDCC4C-B40C-9747-A848-180BA2FB570C}"/>
              </a:ext>
            </a:extLst>
          </p:cNvPr>
          <p:cNvSpPr>
            <a:spLocks noGrp="1"/>
          </p:cNvSpPr>
          <p:nvPr>
            <p:ph type="title"/>
          </p:nvPr>
        </p:nvSpPr>
        <p:spPr>
          <a:xfrm>
            <a:off x="3452601" y="4413712"/>
            <a:ext cx="5122140" cy="646523"/>
          </a:xfrm>
        </p:spPr>
        <p:txBody>
          <a:bodyPr spcFirstLastPara="1" vert="horz" wrap="square" lIns="68580" tIns="34290" rIns="68580" bIns="34290" rtlCol="0" anchor="b" anchorCtr="0">
            <a:normAutofit/>
          </a:bodyPr>
          <a:lstStyle/>
          <a:p>
            <a:r>
              <a:rPr lang="en-US" sz="3000" kern="1200">
                <a:solidFill>
                  <a:srgbClr val="FFFFFF"/>
                </a:solidFill>
                <a:latin typeface="+mj-lt"/>
                <a:ea typeface="+mj-ea"/>
                <a:cs typeface="+mj-cs"/>
              </a:rPr>
              <a:t>Other vape devices</a:t>
            </a:r>
          </a:p>
        </p:txBody>
      </p:sp>
      <p:pic>
        <p:nvPicPr>
          <p:cNvPr id="1030" name="Picture 6" descr="Image result for lipstick vaping devices"/>
          <p:cNvPicPr>
            <a:picLocks noChangeAspect="1" noChangeArrowheads="1"/>
          </p:cNvPicPr>
          <p:nvPr/>
        </p:nvPicPr>
        <p:blipFill rotWithShape="1">
          <a:blip r:embed="rId3" cstate="email">
            <a:extLst>
              <a:ext uri="{28A0092B-C50C-407E-A947-70E740481C1C}">
                <a14:useLocalDpi xmlns:a14="http://schemas.microsoft.com/office/drawing/2010/main"/>
              </a:ext>
            </a:extLst>
          </a:blip>
          <a:stretch/>
        </p:blipFill>
        <p:spPr bwMode="auto">
          <a:xfrm>
            <a:off x="834380" y="1098550"/>
            <a:ext cx="1638105" cy="3083492"/>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6">
            <a:extLst>
              <a:ext uri="{FF2B5EF4-FFF2-40B4-BE49-F238E27FC236}">
                <a16:creationId xmlns:a16="http://schemas.microsoft.com/office/drawing/2014/main" id="{191282CA-8C3A-F241-B993-0BB00D12F10E}"/>
              </a:ext>
            </a:extLst>
          </p:cNvPr>
          <p:cNvPicPr>
            <a:picLocks noChangeAspect="1"/>
          </p:cNvPicPr>
          <p:nvPr/>
        </p:nvPicPr>
        <p:blipFill rotWithShape="1">
          <a:blip r:embed="rId4" cstate="email">
            <a:extLst>
              <a:ext uri="{28A0092B-C50C-407E-A947-70E740481C1C}">
                <a14:useLocalDpi xmlns:a14="http://schemas.microsoft.com/office/drawing/2010/main"/>
              </a:ext>
            </a:extLst>
          </a:blip>
          <a:stretch/>
        </p:blipFill>
        <p:spPr>
          <a:xfrm>
            <a:off x="3686038" y="1098551"/>
            <a:ext cx="1768541" cy="1507913"/>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tretch/>
        </p:blipFill>
        <p:spPr>
          <a:xfrm>
            <a:off x="4037419" y="2673823"/>
            <a:ext cx="1056503" cy="1510353"/>
          </a:xfrm>
          <a:prstGeom prst="rect">
            <a:avLst/>
          </a:prstGeom>
        </p:spPr>
      </p:pic>
      <p:pic>
        <p:nvPicPr>
          <p:cNvPr id="14" name="Picture 13">
            <a:extLst>
              <a:ext uri="{FF2B5EF4-FFF2-40B4-BE49-F238E27FC236}">
                <a16:creationId xmlns:a16="http://schemas.microsoft.com/office/drawing/2014/main" id="{D7A07922-3EF6-4667-AB45-AC1132D0BFD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82022" y="1098550"/>
            <a:ext cx="2013708" cy="3083491"/>
          </a:xfrm>
          <a:prstGeom prst="rect">
            <a:avLst/>
          </a:prstGeom>
        </p:spPr>
      </p:pic>
      <p:pic>
        <p:nvPicPr>
          <p:cNvPr id="12" name="Picture 11">
            <a:extLst>
              <a:ext uri="{FF2B5EF4-FFF2-40B4-BE49-F238E27FC236}">
                <a16:creationId xmlns:a16="http://schemas.microsoft.com/office/drawing/2014/main" id="{74591B2B-5D95-455C-8C96-7826E7205E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3520" y="4251537"/>
            <a:ext cx="1460791" cy="1507913"/>
          </a:xfrm>
          <a:prstGeom prst="rect">
            <a:avLst/>
          </a:prstGeom>
        </p:spPr>
      </p:pic>
      <p:sp>
        <p:nvSpPr>
          <p:cNvPr id="11" name="Slide Number Placeholder 2">
            <a:extLst>
              <a:ext uri="{FF2B5EF4-FFF2-40B4-BE49-F238E27FC236}">
                <a16:creationId xmlns:a16="http://schemas.microsoft.com/office/drawing/2014/main" id="{65B60D14-070D-4E12-8E84-2C96538F0A54}"/>
              </a:ext>
            </a:extLst>
          </p:cNvPr>
          <p:cNvSpPr>
            <a:spLocks noGrp="1"/>
          </p:cNvSpPr>
          <p:nvPr>
            <p:ph type="sldNum" sz="quarter" idx="12"/>
          </p:nvPr>
        </p:nvSpPr>
        <p:spPr>
          <a:xfrm>
            <a:off x="6793029" y="5759450"/>
            <a:ext cx="2057400" cy="230196"/>
          </a:xfrm>
        </p:spPr>
        <p:txBody>
          <a:bodyPr spcFirstLastPara="1" vert="horz" wrap="square" lIns="68580" tIns="34290" rIns="68580" bIns="34290" rtlCol="0" anchor="ctr" anchorCtr="0">
            <a:normAutofit fontScale="92500" lnSpcReduction="20000"/>
          </a:bodyPr>
          <a:lstStyle/>
          <a:p>
            <a:pPr defTabSz="685800">
              <a:spcAft>
                <a:spcPts val="450"/>
              </a:spcAft>
              <a:buClrTx/>
              <a:buSzTx/>
              <a:defRPr/>
            </a:pPr>
            <a:fld id="{D634D2A0-D88B-48E9-9263-2336432C13C1}" type="slidenum">
              <a:rPr lang="en-US" sz="900" kern="1200">
                <a:solidFill>
                  <a:prstClr val="black">
                    <a:lumMod val="75000"/>
                    <a:lumOff val="25000"/>
                  </a:prstClr>
                </a:solidFill>
                <a:latin typeface="Calibri" panose="020F0502020204030204"/>
                <a:ea typeface="+mn-ea"/>
                <a:cs typeface="+mn-cs"/>
              </a:rPr>
              <a:pPr defTabSz="685800">
                <a:spcAft>
                  <a:spcPts val="450"/>
                </a:spcAft>
                <a:buClrTx/>
                <a:buSzTx/>
                <a:defRPr/>
              </a:pPr>
              <a:t>23</a:t>
            </a:fld>
            <a:endParaRPr lang="en-US" sz="900" kern="1200">
              <a:solidFill>
                <a:prstClr val="black">
                  <a:lumMod val="75000"/>
                  <a:lumOff val="25000"/>
                </a:prstClr>
              </a:solidFill>
              <a:latin typeface="Calibri" panose="020F0502020204030204"/>
              <a:ea typeface="+mn-ea"/>
              <a:cs typeface="+mn-cs"/>
            </a:endParaRPr>
          </a:p>
        </p:txBody>
      </p:sp>
      <p:sp>
        <p:nvSpPr>
          <p:cNvPr id="2" name="AutoShape 4" descr="Image result for juul"/>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350" kern="1200" dirty="0">
              <a:solidFill>
                <a:prstClr val="black"/>
              </a:solidFill>
              <a:latin typeface="Calibri" panose="020F0502020204030204"/>
              <a:ea typeface="+mn-ea"/>
              <a:cs typeface="+mn-cs"/>
            </a:endParaRPr>
          </a:p>
        </p:txBody>
      </p:sp>
      <p:sp>
        <p:nvSpPr>
          <p:cNvPr id="3" name="AutoShape 6" descr="Image result for juul"/>
          <p:cNvSpPr>
            <a:spLocks noChangeAspect="1" noChangeArrowheads="1"/>
          </p:cNvSpPr>
          <p:nvPr/>
        </p:nvSpPr>
        <p:spPr bwMode="auto">
          <a:xfrm>
            <a:off x="1373981" y="863205"/>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defRPr/>
            </a:pPr>
            <a:endParaRPr lang="en-US" sz="135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2210301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C8C204-D9A5-14BB-0343-E2EFEC0D53E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Slide Number Placeholder 1">
            <a:extLst>
              <a:ext uri="{FF2B5EF4-FFF2-40B4-BE49-F238E27FC236}">
                <a16:creationId xmlns:a16="http://schemas.microsoft.com/office/drawing/2014/main" id="{C8069368-AC2F-98A0-4A82-1355837880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spTree>
    <p:extLst>
      <p:ext uri="{BB962C8B-B14F-4D97-AF65-F5344CB8AC3E}">
        <p14:creationId xmlns:p14="http://schemas.microsoft.com/office/powerpoint/2010/main" val="3423846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
          <a:extLst>
            <a:ext uri="{FF2B5EF4-FFF2-40B4-BE49-F238E27FC236}">
              <a16:creationId xmlns:a16="http://schemas.microsoft.com/office/drawing/2014/main" id="{B6A9F726-30ED-1D8A-7F66-7BF0562A904A}"/>
            </a:ext>
          </a:extLst>
        </p:cNvPr>
        <p:cNvGrpSpPr/>
        <p:nvPr/>
      </p:nvGrpSpPr>
      <p:grpSpPr>
        <a:xfrm>
          <a:off x="0" y="0"/>
          <a:ext cx="0" cy="0"/>
          <a:chOff x="0" y="0"/>
          <a:chExt cx="0" cy="0"/>
        </a:xfrm>
      </p:grpSpPr>
      <p:sp>
        <p:nvSpPr>
          <p:cNvPr id="67" name="Google Shape;67;p2">
            <a:extLst>
              <a:ext uri="{FF2B5EF4-FFF2-40B4-BE49-F238E27FC236}">
                <a16:creationId xmlns:a16="http://schemas.microsoft.com/office/drawing/2014/main" id="{BAF99161-11C6-6625-D025-01329D903448}"/>
              </a:ext>
            </a:extLst>
          </p:cNvPr>
          <p:cNvSpPr txBox="1">
            <a:spLocks noGrp="1"/>
          </p:cNvSpPr>
          <p:nvPr>
            <p:ph type="title"/>
          </p:nvPr>
        </p:nvSpPr>
        <p:spPr>
          <a:xfrm>
            <a:off x="0" y="0"/>
            <a:ext cx="9144000" cy="1448400"/>
          </a:xfrm>
          <a:prstGeom prst="rect">
            <a:avLst/>
          </a:prstGeom>
          <a:solidFill>
            <a:schemeClr val="dk2"/>
          </a:solidFill>
          <a:ln>
            <a:noFill/>
          </a:ln>
        </p:spPr>
        <p:txBody>
          <a:bodyPr spcFirstLastPara="1" wrap="square" lIns="91425" tIns="45700" rIns="91425" bIns="45700" anchor="ctr" anchorCtr="0">
            <a:noAutofit/>
          </a:bodyPr>
          <a:lstStyle/>
          <a:p>
            <a:pPr lvl="0">
              <a:buSzPts val="4100"/>
            </a:pPr>
            <a:r>
              <a:rPr lang="en-US" dirty="0"/>
              <a:t>&gt;200 </a:t>
            </a:r>
            <a:r>
              <a:rPr lang="en-US" dirty="0" err="1"/>
              <a:t>Phytocannabinoids</a:t>
            </a:r>
            <a:r>
              <a:rPr lang="en-US" dirty="0"/>
              <a:t> in the Cannabis Plant</a:t>
            </a:r>
            <a:endParaRPr dirty="0"/>
          </a:p>
        </p:txBody>
      </p:sp>
      <p:sp>
        <p:nvSpPr>
          <p:cNvPr id="68" name="Google Shape;68;p2">
            <a:extLst>
              <a:ext uri="{FF2B5EF4-FFF2-40B4-BE49-F238E27FC236}">
                <a16:creationId xmlns:a16="http://schemas.microsoft.com/office/drawing/2014/main" id="{1D7AD65D-36D3-5E4B-D91C-FBF4D966489D}"/>
              </a:ext>
            </a:extLst>
          </p:cNvPr>
          <p:cNvSpPr txBox="1">
            <a:spLocks noGrp="1"/>
          </p:cNvSpPr>
          <p:nvPr>
            <p:ph type="body" idx="1"/>
          </p:nvPr>
        </p:nvSpPr>
        <p:spPr>
          <a:xfrm>
            <a:off x="457200" y="1380826"/>
            <a:ext cx="4719045" cy="3953400"/>
          </a:xfrm>
          <a:prstGeom prst="rect">
            <a:avLst/>
          </a:prstGeom>
          <a:noFill/>
          <a:ln>
            <a:noFill/>
          </a:ln>
        </p:spPr>
        <p:txBody>
          <a:bodyPr spcFirstLastPara="1" wrap="square" lIns="91425" tIns="45700" rIns="91425" bIns="45700" anchor="t" anchorCtr="0">
            <a:noAutofit/>
          </a:bodyPr>
          <a:lstStyle/>
          <a:p>
            <a:r>
              <a:rPr lang="en-US" sz="1800" dirty="0"/>
              <a:t>Δ9-tetrahydrocannabinol (THC) </a:t>
            </a:r>
          </a:p>
          <a:p>
            <a:pPr lvl="1">
              <a:buFont typeface="Courier New" panose="02070309020205020404" pitchFamily="49" charset="0"/>
              <a:buChar char="o"/>
            </a:pPr>
            <a:r>
              <a:rPr lang="en-US" sz="1600" dirty="0"/>
              <a:t>Agonist on endogenous cannabinoid receptors in the central (CB1) and peripheral (CB2) nervous system</a:t>
            </a:r>
          </a:p>
          <a:p>
            <a:pPr lvl="1">
              <a:buFont typeface="Courier New" panose="02070309020205020404" pitchFamily="49" charset="0"/>
              <a:buChar char="o"/>
            </a:pPr>
            <a:r>
              <a:rPr lang="en-US" sz="1600" dirty="0"/>
              <a:t>&gt; affinity than endogenous ligand, anandamide</a:t>
            </a:r>
          </a:p>
          <a:p>
            <a:pPr lvl="1">
              <a:buFont typeface="Courier New" panose="02070309020205020404" pitchFamily="49" charset="0"/>
              <a:buChar char="o"/>
            </a:pPr>
            <a:r>
              <a:rPr lang="en-US" sz="1600" dirty="0"/>
              <a:t>Euphoric effect </a:t>
            </a:r>
            <a:r>
              <a:rPr lang="en-US" sz="1600" dirty="0">
                <a:sym typeface="Wingdings" pitchFamily="2" charset="2"/>
              </a:rPr>
              <a:t>comes from THC</a:t>
            </a:r>
          </a:p>
          <a:p>
            <a:pPr lvl="1">
              <a:buFont typeface="Courier New" panose="02070309020205020404" pitchFamily="49" charset="0"/>
              <a:buChar char="o"/>
            </a:pPr>
            <a:r>
              <a:rPr lang="en-US" sz="1600" dirty="0"/>
              <a:t>Lipophilic and crosses the BBB and placenta</a:t>
            </a:r>
          </a:p>
          <a:p>
            <a:pPr lvl="2">
              <a:buFont typeface="Courier New" panose="02070309020205020404" pitchFamily="49" charset="0"/>
              <a:buChar char="o"/>
            </a:pPr>
            <a:r>
              <a:rPr lang="en-US" sz="1400" dirty="0"/>
              <a:t>Prenatal exposure</a:t>
            </a:r>
            <a:r>
              <a:rPr lang="en-US" sz="1400" dirty="0">
                <a:sym typeface="Wingdings" panose="05000000000000000000" pitchFamily="2" charset="2"/>
              </a:rPr>
              <a:t>  </a:t>
            </a:r>
            <a:r>
              <a:rPr lang="en-US" sz="1400" dirty="0"/>
              <a:t>hyperactivity, impulsivity and inattention symptoms in childhood</a:t>
            </a:r>
          </a:p>
          <a:p>
            <a:pPr lvl="2">
              <a:buFont typeface="Courier New" panose="02070309020205020404" pitchFamily="49" charset="0"/>
              <a:buChar char="o"/>
            </a:pPr>
            <a:r>
              <a:rPr lang="en-US" sz="1400" dirty="0"/>
              <a:t>Elimination half-life of days-weeks</a:t>
            </a:r>
            <a:endParaRPr lang="en-US" sz="1400" dirty="0">
              <a:sym typeface="Wingdings" pitchFamily="2" charset="2"/>
            </a:endParaRPr>
          </a:p>
          <a:p>
            <a:r>
              <a:rPr lang="en-US" sz="1800" dirty="0">
                <a:sym typeface="Wingdings" pitchFamily="2" charset="2"/>
              </a:rPr>
              <a:t>Other cannabinoids (e.g., CBD) that do not cause intoxication</a:t>
            </a:r>
          </a:p>
          <a:p>
            <a:pPr lvl="1">
              <a:buFont typeface="Courier New" panose="02070309020205020404" pitchFamily="49" charset="0"/>
              <a:buChar char="o"/>
            </a:pPr>
            <a:r>
              <a:rPr lang="en-US" sz="1600" dirty="0">
                <a:sym typeface="Wingdings" pitchFamily="2" charset="2"/>
              </a:rPr>
              <a:t>More commonly discussed when speculating about treatment of neurologic disease (e.g., epilepsy)</a:t>
            </a:r>
          </a:p>
        </p:txBody>
      </p:sp>
      <p:sp>
        <p:nvSpPr>
          <p:cNvPr id="69" name="Google Shape;69;p2">
            <a:extLst>
              <a:ext uri="{FF2B5EF4-FFF2-40B4-BE49-F238E27FC236}">
                <a16:creationId xmlns:a16="http://schemas.microsoft.com/office/drawing/2014/main" id="{5461E1B1-9B89-853F-8861-B0BAAA3987FB}"/>
              </a:ext>
            </a:extLst>
          </p:cNvPr>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a:t>
            </a:fld>
            <a:endParaRPr/>
          </a:p>
        </p:txBody>
      </p:sp>
      <p:pic>
        <p:nvPicPr>
          <p:cNvPr id="2" name="Picture 2">
            <a:extLst>
              <a:ext uri="{FF2B5EF4-FFF2-40B4-BE49-F238E27FC236}">
                <a16:creationId xmlns:a16="http://schemas.microsoft.com/office/drawing/2014/main" id="{84CDE1FC-6E83-981D-DD87-620BBB4763C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6245" y="2747209"/>
            <a:ext cx="3746935" cy="2310332"/>
          </a:xfrm>
          <a:prstGeom prst="rect">
            <a:avLst/>
          </a:prstGeom>
          <a:noFill/>
          <a:ln w="38100">
            <a:solidFill>
              <a:srgbClr val="00B0F0"/>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2553423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89DFCC42-1F09-003D-ABBD-E9E5D13F06C3}"/>
            </a:ext>
          </a:extLst>
        </p:cNvPr>
        <p:cNvGrpSpPr/>
        <p:nvPr/>
      </p:nvGrpSpPr>
      <p:grpSpPr>
        <a:xfrm>
          <a:off x="0" y="0"/>
          <a:ext cx="0" cy="0"/>
          <a:chOff x="0" y="0"/>
          <a:chExt cx="0" cy="0"/>
        </a:xfrm>
      </p:grpSpPr>
      <p:sp>
        <p:nvSpPr>
          <p:cNvPr id="124" name="Google Shape;124;p9">
            <a:extLst>
              <a:ext uri="{FF2B5EF4-FFF2-40B4-BE49-F238E27FC236}">
                <a16:creationId xmlns:a16="http://schemas.microsoft.com/office/drawing/2014/main" id="{2D404603-78EA-3E75-8369-DF8BD54038AE}"/>
              </a:ext>
            </a:extLst>
          </p:cNvPr>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100"/>
              <a:buFont typeface="Montserrat"/>
              <a:buNone/>
            </a:pPr>
            <a:r>
              <a:rPr lang="en-US" dirty="0"/>
              <a:t>Broad Distribution of THC Binding Sites</a:t>
            </a:r>
            <a:endParaRPr dirty="0"/>
          </a:p>
        </p:txBody>
      </p:sp>
      <p:sp>
        <p:nvSpPr>
          <p:cNvPr id="126" name="Google Shape;126;p9">
            <a:extLst>
              <a:ext uri="{FF2B5EF4-FFF2-40B4-BE49-F238E27FC236}">
                <a16:creationId xmlns:a16="http://schemas.microsoft.com/office/drawing/2014/main" id="{DFEEC111-DAA8-FE4A-FFEC-60B3B104CB3E}"/>
              </a:ext>
            </a:extLst>
          </p:cNvPr>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pic>
        <p:nvPicPr>
          <p:cNvPr id="2" name="Picture 4" descr="THC binding sites">
            <a:extLst>
              <a:ext uri="{FF2B5EF4-FFF2-40B4-BE49-F238E27FC236}">
                <a16:creationId xmlns:a16="http://schemas.microsoft.com/office/drawing/2014/main" id="{2106553F-84EE-9BEA-7BBB-9D050CFB840E}"/>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0893" t="2836" r="7854" b="1853"/>
          <a:stretch/>
        </p:blipFill>
        <p:spPr>
          <a:xfrm>
            <a:off x="1303068" y="1544807"/>
            <a:ext cx="6537864" cy="5176668"/>
          </a:xfrm>
          <a:prstGeom prst="rect">
            <a:avLst/>
          </a:prstGeom>
        </p:spPr>
      </p:pic>
    </p:spTree>
    <p:extLst>
      <p:ext uri="{BB962C8B-B14F-4D97-AF65-F5344CB8AC3E}">
        <p14:creationId xmlns:p14="http://schemas.microsoft.com/office/powerpoint/2010/main" val="1471855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BDA302-0FA3-CB47-AF44-89FCC53ADDB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 y="857257"/>
            <a:ext cx="9143985" cy="5143493"/>
          </a:xfrm>
          <a:prstGeom prst="rect">
            <a:avLst/>
          </a:prstGeom>
        </p:spPr>
      </p:pic>
      <p:sp>
        <p:nvSpPr>
          <p:cNvPr id="6" name="TextBox 5">
            <a:extLst>
              <a:ext uri="{FF2B5EF4-FFF2-40B4-BE49-F238E27FC236}">
                <a16:creationId xmlns:a16="http://schemas.microsoft.com/office/drawing/2014/main" id="{DE79FAF6-D6F9-054C-A231-E40B8DD7683C}"/>
              </a:ext>
            </a:extLst>
          </p:cNvPr>
          <p:cNvSpPr txBox="1"/>
          <p:nvPr/>
        </p:nvSpPr>
        <p:spPr>
          <a:xfrm>
            <a:off x="0" y="43942"/>
            <a:ext cx="9144000" cy="830997"/>
          </a:xfrm>
          <a:prstGeom prst="rect">
            <a:avLst/>
          </a:prstGeom>
          <a:noFill/>
        </p:spPr>
        <p:txBody>
          <a:bodyPr wrap="square" rtlCol="0">
            <a:spAutoFit/>
          </a:bodyPr>
          <a:lstStyle/>
          <a:p>
            <a:pPr algn="ctr"/>
            <a:r>
              <a:rPr lang="en-US" sz="2400" b="1" dirty="0">
                <a:solidFill>
                  <a:schemeClr val="tx1"/>
                </a:solidFill>
              </a:rPr>
              <a:t>Ongoing brain development makes teenage use particularly risky.</a:t>
            </a:r>
          </a:p>
        </p:txBody>
      </p:sp>
    </p:spTree>
    <p:extLst>
      <p:ext uri="{BB962C8B-B14F-4D97-AF65-F5344CB8AC3E}">
        <p14:creationId xmlns:p14="http://schemas.microsoft.com/office/powerpoint/2010/main" val="2086052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C59C3-EF11-E159-DEAA-5DF3342C656B}"/>
              </a:ext>
            </a:extLst>
          </p:cNvPr>
          <p:cNvSpPr>
            <a:spLocks noGrp="1"/>
          </p:cNvSpPr>
          <p:nvPr>
            <p:ph type="title"/>
          </p:nvPr>
        </p:nvSpPr>
        <p:spPr/>
        <p:txBody>
          <a:bodyPr/>
          <a:lstStyle/>
          <a:p>
            <a:r>
              <a:rPr lang="en-US" dirty="0"/>
              <a:t>Acute Effects of Cannabis Are Well Profiled</a:t>
            </a:r>
          </a:p>
        </p:txBody>
      </p:sp>
      <p:sp>
        <p:nvSpPr>
          <p:cNvPr id="3" name="Text Placeholder 2">
            <a:extLst>
              <a:ext uri="{FF2B5EF4-FFF2-40B4-BE49-F238E27FC236}">
                <a16:creationId xmlns:a16="http://schemas.microsoft.com/office/drawing/2014/main" id="{53D52CDD-0F25-70FF-9858-DD8697F68118}"/>
              </a:ext>
            </a:extLst>
          </p:cNvPr>
          <p:cNvSpPr>
            <a:spLocks noGrp="1"/>
          </p:cNvSpPr>
          <p:nvPr>
            <p:ph type="body" idx="1"/>
          </p:nvPr>
        </p:nvSpPr>
        <p:spPr/>
        <p:txBody>
          <a:bodyPr>
            <a:normAutofit lnSpcReduction="10000"/>
          </a:bodyPr>
          <a:lstStyle/>
          <a:p>
            <a:r>
              <a:rPr lang="en-US" sz="2000" dirty="0"/>
              <a:t>Typically peaks 30 minutes after inhalation and 2-4 hours after ingestion</a:t>
            </a:r>
          </a:p>
          <a:p>
            <a:r>
              <a:rPr lang="en-US" sz="2000" dirty="0"/>
              <a:t> +: Relaxation, euphoria, heightened perception, sociability, sensation of time slowing, increased appetite, decreased pain</a:t>
            </a:r>
          </a:p>
          <a:p>
            <a:r>
              <a:rPr lang="en-US" sz="2000" dirty="0"/>
              <a:t> -: Paranoia, anxiety, irritability, impaired short-term memory, poor attention and judgment, and poor coordination and balance, tachycardia, hypertension, dry mouth and throat</a:t>
            </a:r>
          </a:p>
          <a:p>
            <a:pPr lvl="1"/>
            <a:r>
              <a:rPr lang="en-US" dirty="0"/>
              <a:t>Also 2-fold increased odds of respiratory symptoms among those who vape cannabis (Boyd et al., 2021) </a:t>
            </a:r>
          </a:p>
          <a:p>
            <a:pPr>
              <a:lnSpc>
                <a:spcPct val="150000"/>
              </a:lnSpc>
            </a:pPr>
            <a:r>
              <a:rPr lang="en-US" sz="2000" dirty="0"/>
              <a:t> ↑ with THC content</a:t>
            </a:r>
          </a:p>
          <a:p>
            <a:pPr>
              <a:lnSpc>
                <a:spcPct val="150000"/>
              </a:lnSpc>
            </a:pPr>
            <a:r>
              <a:rPr lang="en-US" sz="2000" dirty="0"/>
              <a:t> Tolerance may occur but, effects typically still detectable</a:t>
            </a:r>
          </a:p>
        </p:txBody>
      </p:sp>
      <p:sp>
        <p:nvSpPr>
          <p:cNvPr id="4" name="Slide Number Placeholder 3">
            <a:extLst>
              <a:ext uri="{FF2B5EF4-FFF2-40B4-BE49-F238E27FC236}">
                <a16:creationId xmlns:a16="http://schemas.microsoft.com/office/drawing/2014/main" id="{99599DAD-152A-EAC7-7464-998DCDE834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sp>
        <p:nvSpPr>
          <p:cNvPr id="5" name="TextBox 4">
            <a:extLst>
              <a:ext uri="{FF2B5EF4-FFF2-40B4-BE49-F238E27FC236}">
                <a16:creationId xmlns:a16="http://schemas.microsoft.com/office/drawing/2014/main" id="{65745E73-F23C-5938-A6F1-8722875C1D52}"/>
              </a:ext>
            </a:extLst>
          </p:cNvPr>
          <p:cNvSpPr txBox="1"/>
          <p:nvPr/>
        </p:nvSpPr>
        <p:spPr>
          <a:xfrm>
            <a:off x="1051707" y="6423496"/>
            <a:ext cx="1088760" cy="230832"/>
          </a:xfrm>
          <a:prstGeom prst="rect">
            <a:avLst/>
          </a:prstGeom>
          <a:noFill/>
        </p:spPr>
        <p:txBody>
          <a:bodyPr wrap="none" rtlCol="0">
            <a:spAutoFit/>
          </a:bodyPr>
          <a:lstStyle/>
          <a:p>
            <a:r>
              <a:rPr lang="en-US" sz="900" dirty="0" err="1">
                <a:latin typeface="Helvetica"/>
                <a:cs typeface="Helvetica"/>
              </a:rPr>
              <a:t>Broyd</a:t>
            </a:r>
            <a:r>
              <a:rPr lang="en-US" sz="900" dirty="0">
                <a:latin typeface="Helvetica"/>
                <a:cs typeface="Helvetica"/>
              </a:rPr>
              <a:t> et al., 2106</a:t>
            </a:r>
          </a:p>
        </p:txBody>
      </p:sp>
    </p:spTree>
    <p:extLst>
      <p:ext uri="{BB962C8B-B14F-4D97-AF65-F5344CB8AC3E}">
        <p14:creationId xmlns:p14="http://schemas.microsoft.com/office/powerpoint/2010/main" val="3453566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D6BFB-F6FF-FCFC-126D-51443C751760}"/>
              </a:ext>
            </a:extLst>
          </p:cNvPr>
          <p:cNvSpPr>
            <a:spLocks noGrp="1"/>
          </p:cNvSpPr>
          <p:nvPr>
            <p:ph type="title"/>
          </p:nvPr>
        </p:nvSpPr>
        <p:spPr/>
        <p:txBody>
          <a:bodyPr/>
          <a:lstStyle/>
          <a:p>
            <a:r>
              <a:rPr lang="en-US" dirty="0"/>
              <a:t>Addiction Liability</a:t>
            </a:r>
          </a:p>
        </p:txBody>
      </p:sp>
      <p:sp>
        <p:nvSpPr>
          <p:cNvPr id="3" name="Slide Number Placeholder 2">
            <a:extLst>
              <a:ext uri="{FF2B5EF4-FFF2-40B4-BE49-F238E27FC236}">
                <a16:creationId xmlns:a16="http://schemas.microsoft.com/office/drawing/2014/main" id="{64C84C40-5C5E-FA08-D369-57CE188EC6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pic>
        <p:nvPicPr>
          <p:cNvPr id="4" name="Picture 3" descr="A screenshot of a cell phone&#10;&#10;Description automatically generated">
            <a:extLst>
              <a:ext uri="{FF2B5EF4-FFF2-40B4-BE49-F238E27FC236}">
                <a16:creationId xmlns:a16="http://schemas.microsoft.com/office/drawing/2014/main" id="{689A31DD-6526-BCF0-4922-17323EAFCB2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46615" y="1462827"/>
            <a:ext cx="6250769" cy="5141257"/>
          </a:xfrm>
          <a:prstGeom prst="rect">
            <a:avLst/>
          </a:prstGeom>
        </p:spPr>
      </p:pic>
      <p:sp>
        <p:nvSpPr>
          <p:cNvPr id="5" name="TextBox 4">
            <a:extLst>
              <a:ext uri="{FF2B5EF4-FFF2-40B4-BE49-F238E27FC236}">
                <a16:creationId xmlns:a16="http://schemas.microsoft.com/office/drawing/2014/main" id="{13F6EBA3-AF5D-9EF0-6256-DE3EF94C99AF}"/>
              </a:ext>
            </a:extLst>
          </p:cNvPr>
          <p:cNvSpPr txBox="1"/>
          <p:nvPr/>
        </p:nvSpPr>
        <p:spPr>
          <a:xfrm>
            <a:off x="989046" y="6604084"/>
            <a:ext cx="4126451" cy="253916"/>
          </a:xfrm>
          <a:prstGeom prst="rect">
            <a:avLst/>
          </a:prstGeom>
          <a:noFill/>
        </p:spPr>
        <p:txBody>
          <a:bodyPr wrap="none" rtlCol="0">
            <a:spAutoFit/>
          </a:bodyPr>
          <a:lstStyle/>
          <a:p>
            <a:pPr>
              <a:spcAft>
                <a:spcPts val="600"/>
              </a:spcAft>
            </a:pPr>
            <a:r>
              <a:rPr lang="en-US" sz="1050" dirty="0">
                <a:latin typeface="Helvetica"/>
                <a:cs typeface="Helvetica"/>
              </a:rPr>
              <a:t>Compton et al., 2004; NIDA, 2012a, 2012b; SAMHSA, 2012, 2017</a:t>
            </a:r>
          </a:p>
        </p:txBody>
      </p:sp>
    </p:spTree>
    <p:extLst>
      <p:ext uri="{BB962C8B-B14F-4D97-AF65-F5344CB8AC3E}">
        <p14:creationId xmlns:p14="http://schemas.microsoft.com/office/powerpoint/2010/main" val="67093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3"/>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100"/>
              <a:buFont typeface="Montserrat"/>
              <a:buNone/>
            </a:pPr>
            <a:r>
              <a:rPr lang="en-US"/>
              <a:t>Working with communities.</a:t>
            </a:r>
            <a:endParaRPr/>
          </a:p>
        </p:txBody>
      </p:sp>
      <p:sp>
        <p:nvSpPr>
          <p:cNvPr id="76" name="Google Shape;76;p3"/>
          <p:cNvSpPr txBox="1">
            <a:spLocks noGrp="1"/>
          </p:cNvSpPr>
          <p:nvPr>
            <p:ph type="body" idx="1"/>
          </p:nvPr>
        </p:nvSpPr>
        <p:spPr>
          <a:xfrm>
            <a:off x="457200" y="1679403"/>
            <a:ext cx="8229600" cy="3953421"/>
          </a:xfrm>
          <a:prstGeom prst="rect">
            <a:avLst/>
          </a:prstGeom>
          <a:noFill/>
          <a:ln>
            <a:noFill/>
          </a:ln>
        </p:spPr>
        <p:txBody>
          <a:bodyPr spcFirstLastPara="1" wrap="square" lIns="91425" tIns="45700" rIns="91425" bIns="45700" anchor="t" anchorCtr="0">
            <a:noAutofit/>
          </a:bodyPr>
          <a:lstStyle/>
          <a:p>
            <a:pPr marL="461963" lvl="0" indent="-461963" algn="l" rtl="0">
              <a:lnSpc>
                <a:spcPct val="100000"/>
              </a:lnSpc>
              <a:spcBef>
                <a:spcPts val="0"/>
              </a:spcBef>
              <a:spcAft>
                <a:spcPts val="0"/>
              </a:spcAft>
              <a:buSzPts val="2070"/>
              <a:buChar char="✧"/>
            </a:pPr>
            <a:r>
              <a:rPr lang="en-US" sz="2300"/>
              <a:t>The </a:t>
            </a:r>
            <a:r>
              <a:rPr lang="en-US" sz="2300" i="1"/>
              <a:t>Opioid Response Network (ORN) </a:t>
            </a:r>
            <a:r>
              <a:rPr lang="en-US" sz="2300"/>
              <a:t>provides local, experienced consultants in prevention, harm reduction, treatment and recovery to communities and organizations to help address this opioid crisis and stimulant use. </a:t>
            </a:r>
            <a:endParaRPr/>
          </a:p>
          <a:p>
            <a:pPr marL="461963" lvl="0" indent="-461963" algn="l" rtl="0">
              <a:lnSpc>
                <a:spcPct val="100000"/>
              </a:lnSpc>
              <a:spcBef>
                <a:spcPts val="1200"/>
              </a:spcBef>
              <a:spcAft>
                <a:spcPts val="0"/>
              </a:spcAft>
              <a:buSzPts val="2070"/>
              <a:buChar char="✧"/>
            </a:pPr>
            <a:r>
              <a:rPr lang="en-US" sz="2300" i="1"/>
              <a:t>ORN</a:t>
            </a:r>
            <a:r>
              <a:rPr lang="en-US" sz="2300"/>
              <a:t> accepts requests for education and training. </a:t>
            </a:r>
            <a:endParaRPr/>
          </a:p>
          <a:p>
            <a:pPr marL="461963" lvl="0" indent="-461963" algn="l" rtl="0">
              <a:lnSpc>
                <a:spcPct val="100000"/>
              </a:lnSpc>
              <a:spcBef>
                <a:spcPts val="1200"/>
              </a:spcBef>
              <a:spcAft>
                <a:spcPts val="0"/>
              </a:spcAft>
              <a:buSzPts val="2070"/>
              <a:buChar char="✧"/>
            </a:pPr>
            <a:r>
              <a:rPr lang="en-US" sz="2300"/>
              <a:t>Each state/territory has a designated team, led by a regional Technology Transfer Specialist (TTS), who is an expert in implementing evidence-based practices. </a:t>
            </a:r>
            <a:endParaRPr/>
          </a:p>
        </p:txBody>
      </p:sp>
      <p:sp>
        <p:nvSpPr>
          <p:cNvPr id="77" name="Google Shape;7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3C15C6-AA95-5A35-D947-4B82D7E6EDE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sp>
        <p:nvSpPr>
          <p:cNvPr id="3" name="TextBox 2">
            <a:extLst>
              <a:ext uri="{FF2B5EF4-FFF2-40B4-BE49-F238E27FC236}">
                <a16:creationId xmlns:a16="http://schemas.microsoft.com/office/drawing/2014/main" id="{F3A369BC-06D2-7693-5345-3B8F96998B81}"/>
              </a:ext>
            </a:extLst>
          </p:cNvPr>
          <p:cNvSpPr txBox="1"/>
          <p:nvPr/>
        </p:nvSpPr>
        <p:spPr>
          <a:xfrm>
            <a:off x="5130071" y="1729945"/>
            <a:ext cx="3556729" cy="3511987"/>
          </a:xfrm>
          <a:prstGeom prst="rect">
            <a:avLst/>
          </a:prstGeom>
          <a:noFill/>
        </p:spPr>
        <p:txBody>
          <a:bodyPr wrap="square" rtlCol="0">
            <a:spAutoFit/>
          </a:bodyPr>
          <a:lstStyle/>
          <a:p>
            <a:pPr marL="214313" indent="-214313">
              <a:lnSpc>
                <a:spcPct val="150000"/>
              </a:lnSpc>
              <a:buFont typeface="Arial"/>
              <a:buChar char="•"/>
            </a:pPr>
            <a:r>
              <a:rPr lang="en-US" sz="1500" dirty="0"/>
              <a:t>Learning improved with repetition, with no group effect on the learning slope</a:t>
            </a:r>
          </a:p>
          <a:p>
            <a:pPr marL="214313" indent="-214313">
              <a:lnSpc>
                <a:spcPct val="150000"/>
              </a:lnSpc>
              <a:buFont typeface="Arial"/>
              <a:buChar char="•"/>
            </a:pPr>
            <a:r>
              <a:rPr lang="en-US" sz="1500" dirty="0"/>
              <a:t>Early users learned &lt; words overall than late onset users or CON; Late onset = controls</a:t>
            </a:r>
          </a:p>
          <a:p>
            <a:pPr marL="214313" indent="-214313">
              <a:lnSpc>
                <a:spcPct val="150000"/>
              </a:lnSpc>
              <a:buFont typeface="Arial"/>
              <a:buChar char="•"/>
            </a:pPr>
            <a:r>
              <a:rPr lang="en-US" sz="1500" dirty="0"/>
              <a:t>No differences in percent retention</a:t>
            </a:r>
          </a:p>
          <a:p>
            <a:pPr marL="214313" indent="-214313">
              <a:lnSpc>
                <a:spcPct val="150000"/>
              </a:lnSpc>
              <a:buFont typeface="Arial"/>
              <a:buChar char="•"/>
            </a:pPr>
            <a:r>
              <a:rPr lang="en-US" sz="1500" dirty="0"/>
              <a:t>Early users used &lt; overall learning strategies and &lt; semantic clustering than controls</a:t>
            </a:r>
          </a:p>
        </p:txBody>
      </p:sp>
      <p:sp>
        <p:nvSpPr>
          <p:cNvPr id="4" name="TextBox 3">
            <a:extLst>
              <a:ext uri="{FF2B5EF4-FFF2-40B4-BE49-F238E27FC236}">
                <a16:creationId xmlns:a16="http://schemas.microsoft.com/office/drawing/2014/main" id="{AECC706B-AC3E-4561-2EE1-1ADAEA79CFFF}"/>
              </a:ext>
            </a:extLst>
          </p:cNvPr>
          <p:cNvSpPr txBox="1"/>
          <p:nvPr/>
        </p:nvSpPr>
        <p:spPr>
          <a:xfrm>
            <a:off x="973094" y="6423496"/>
            <a:ext cx="4686300" cy="230832"/>
          </a:xfrm>
          <a:prstGeom prst="rect">
            <a:avLst/>
          </a:prstGeom>
          <a:noFill/>
        </p:spPr>
        <p:txBody>
          <a:bodyPr wrap="square" rtlCol="0">
            <a:spAutoFit/>
          </a:bodyPr>
          <a:lstStyle/>
          <a:p>
            <a:r>
              <a:rPr lang="en-US" sz="900" dirty="0"/>
              <a:t>Schuster, Hoeppner, Evins &amp; Gilman, </a:t>
            </a:r>
            <a:r>
              <a:rPr lang="en-US" sz="900" i="1" dirty="0"/>
              <a:t>Neuropsychology </a:t>
            </a:r>
            <a:r>
              <a:rPr lang="en-US" sz="900" dirty="0"/>
              <a:t>2016</a:t>
            </a:r>
          </a:p>
        </p:txBody>
      </p:sp>
      <p:grpSp>
        <p:nvGrpSpPr>
          <p:cNvPr id="5" name="Group 4">
            <a:extLst>
              <a:ext uri="{FF2B5EF4-FFF2-40B4-BE49-F238E27FC236}">
                <a16:creationId xmlns:a16="http://schemas.microsoft.com/office/drawing/2014/main" id="{0DDA134F-E852-5225-0FBC-B3FCBB0A5DBC}"/>
              </a:ext>
            </a:extLst>
          </p:cNvPr>
          <p:cNvGrpSpPr/>
          <p:nvPr/>
        </p:nvGrpSpPr>
        <p:grpSpPr>
          <a:xfrm>
            <a:off x="507081" y="714282"/>
            <a:ext cx="5152313" cy="5105750"/>
            <a:chOff x="5524500" y="1304765"/>
            <a:chExt cx="6667500" cy="4864100"/>
          </a:xfrm>
        </p:grpSpPr>
        <p:pic>
          <p:nvPicPr>
            <p:cNvPr id="6" name="Picture 5" descr="1 - CONvMJ_earlyvslate.pdf">
              <a:extLst>
                <a:ext uri="{FF2B5EF4-FFF2-40B4-BE49-F238E27FC236}">
                  <a16:creationId xmlns:a16="http://schemas.microsoft.com/office/drawing/2014/main" id="{604EB74F-52A3-AEDF-0EE8-E1F5C06E59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24500" y="1304765"/>
              <a:ext cx="6667500" cy="4864100"/>
            </a:xfrm>
            <a:prstGeom prst="rect">
              <a:avLst/>
            </a:prstGeom>
          </p:spPr>
        </p:pic>
        <p:sp>
          <p:nvSpPr>
            <p:cNvPr id="7" name="TextBox 6">
              <a:extLst>
                <a:ext uri="{FF2B5EF4-FFF2-40B4-BE49-F238E27FC236}">
                  <a16:creationId xmlns:a16="http://schemas.microsoft.com/office/drawing/2014/main" id="{631F6133-ABF8-E8C6-17EF-B1CCD280479B}"/>
                </a:ext>
              </a:extLst>
            </p:cNvPr>
            <p:cNvSpPr txBox="1"/>
            <p:nvPr/>
          </p:nvSpPr>
          <p:spPr>
            <a:xfrm>
              <a:off x="5524500" y="1304765"/>
              <a:ext cx="5399033" cy="967593"/>
            </a:xfrm>
            <a:prstGeom prst="rect">
              <a:avLst/>
            </a:prstGeom>
            <a:noFill/>
          </p:spPr>
          <p:txBody>
            <a:bodyPr wrap="square" rtlCol="0">
              <a:spAutoFit/>
            </a:bodyPr>
            <a:lstStyle/>
            <a:p>
              <a:pPr algn="ctr"/>
              <a:r>
                <a:rPr lang="en-US" sz="1500" b="1" dirty="0"/>
                <a:t>Differences in Encoding Across Five Learning Trials among Controls, Late Onset Marijuana Users and Early Onset Marijuana Users</a:t>
              </a:r>
            </a:p>
          </p:txBody>
        </p:sp>
      </p:grpSp>
    </p:spTree>
    <p:extLst>
      <p:ext uri="{BB962C8B-B14F-4D97-AF65-F5344CB8AC3E}">
        <p14:creationId xmlns:p14="http://schemas.microsoft.com/office/powerpoint/2010/main" val="3959985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C6743-9C9F-4FD1-1DCF-4237A81DA6BE}"/>
              </a:ext>
            </a:extLst>
          </p:cNvPr>
          <p:cNvSpPr>
            <a:spLocks noGrp="1"/>
          </p:cNvSpPr>
          <p:nvPr>
            <p:ph type="title"/>
          </p:nvPr>
        </p:nvSpPr>
        <p:spPr/>
        <p:txBody>
          <a:bodyPr/>
          <a:lstStyle/>
          <a:p>
            <a:r>
              <a:rPr lang="en-US" sz="3200" dirty="0"/>
              <a:t>Neurocognitive Recovery with Cannabis Abstinence in High School Students</a:t>
            </a:r>
          </a:p>
        </p:txBody>
      </p:sp>
      <p:sp>
        <p:nvSpPr>
          <p:cNvPr id="4" name="Slide Number Placeholder 3">
            <a:extLst>
              <a:ext uri="{FF2B5EF4-FFF2-40B4-BE49-F238E27FC236}">
                <a16:creationId xmlns:a16="http://schemas.microsoft.com/office/drawing/2014/main" id="{A2F82FB3-B458-E86E-F4ED-B8354FC9B5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cxnSp>
        <p:nvCxnSpPr>
          <p:cNvPr id="5" name="Straight Connector 4">
            <a:extLst>
              <a:ext uri="{FF2B5EF4-FFF2-40B4-BE49-F238E27FC236}">
                <a16:creationId xmlns:a16="http://schemas.microsoft.com/office/drawing/2014/main" id="{21C3B903-63E0-3E0B-3AE5-463E8EDE45F9}"/>
              </a:ext>
            </a:extLst>
          </p:cNvPr>
          <p:cNvCxnSpPr>
            <a:cxnSpLocks/>
          </p:cNvCxnSpPr>
          <p:nvPr/>
        </p:nvCxnSpPr>
        <p:spPr>
          <a:xfrm flipV="1">
            <a:off x="3891257" y="1874344"/>
            <a:ext cx="920858" cy="15747"/>
          </a:xfrm>
          <a:prstGeom prst="line">
            <a:avLst/>
          </a:prstGeom>
          <a:ln w="57150" cmpd="sng">
            <a:solidFill>
              <a:schemeClr val="accent4">
                <a:lumMod val="75000"/>
              </a:schemeClr>
            </a:solidFill>
            <a:prstDash val="solid"/>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2187AC5A-761E-247E-38D0-37072B4279BC}"/>
              </a:ext>
            </a:extLst>
          </p:cNvPr>
          <p:cNvCxnSpPr>
            <a:cxnSpLocks/>
          </p:cNvCxnSpPr>
          <p:nvPr/>
        </p:nvCxnSpPr>
        <p:spPr>
          <a:xfrm flipV="1">
            <a:off x="544083" y="1890091"/>
            <a:ext cx="920858" cy="15747"/>
          </a:xfrm>
          <a:prstGeom prst="line">
            <a:avLst/>
          </a:prstGeom>
          <a:ln w="7620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B7B2C01-BC45-2445-8073-41A524ABE984}"/>
              </a:ext>
            </a:extLst>
          </p:cNvPr>
          <p:cNvSpPr txBox="1"/>
          <p:nvPr/>
        </p:nvSpPr>
        <p:spPr>
          <a:xfrm>
            <a:off x="1522280" y="1736381"/>
            <a:ext cx="2043986" cy="323165"/>
          </a:xfrm>
          <a:prstGeom prst="rect">
            <a:avLst/>
          </a:prstGeom>
          <a:noFill/>
        </p:spPr>
        <p:txBody>
          <a:bodyPr wrap="square" rtlCol="0">
            <a:spAutoFit/>
          </a:bodyPr>
          <a:lstStyle/>
          <a:p>
            <a:pPr algn="ctr"/>
            <a:r>
              <a:rPr lang="en-US" sz="1500" dirty="0"/>
              <a:t>Abstain for 30 Days</a:t>
            </a:r>
          </a:p>
        </p:txBody>
      </p:sp>
      <p:sp>
        <p:nvSpPr>
          <p:cNvPr id="8" name="TextBox 7">
            <a:extLst>
              <a:ext uri="{FF2B5EF4-FFF2-40B4-BE49-F238E27FC236}">
                <a16:creationId xmlns:a16="http://schemas.microsoft.com/office/drawing/2014/main" id="{E22C2375-3473-496F-44FB-870FB47FD2C1}"/>
              </a:ext>
            </a:extLst>
          </p:cNvPr>
          <p:cNvSpPr txBox="1"/>
          <p:nvPr/>
        </p:nvSpPr>
        <p:spPr>
          <a:xfrm>
            <a:off x="4582031" y="1597345"/>
            <a:ext cx="2284015" cy="553998"/>
          </a:xfrm>
          <a:prstGeom prst="rect">
            <a:avLst/>
          </a:prstGeom>
          <a:noFill/>
        </p:spPr>
        <p:txBody>
          <a:bodyPr wrap="square" rtlCol="0">
            <a:spAutoFit/>
          </a:bodyPr>
          <a:lstStyle/>
          <a:p>
            <a:pPr algn="ctr"/>
            <a:r>
              <a:rPr lang="en-US" sz="1500" dirty="0"/>
              <a:t>Continue to use cannabis</a:t>
            </a:r>
          </a:p>
        </p:txBody>
      </p:sp>
      <p:grpSp>
        <p:nvGrpSpPr>
          <p:cNvPr id="9" name="Group 8">
            <a:extLst>
              <a:ext uri="{FF2B5EF4-FFF2-40B4-BE49-F238E27FC236}">
                <a16:creationId xmlns:a16="http://schemas.microsoft.com/office/drawing/2014/main" id="{2A63C213-38C8-8EAE-ADCF-378A09693ADB}"/>
              </a:ext>
            </a:extLst>
          </p:cNvPr>
          <p:cNvGrpSpPr/>
          <p:nvPr/>
        </p:nvGrpSpPr>
        <p:grpSpPr>
          <a:xfrm>
            <a:off x="139765" y="2327476"/>
            <a:ext cx="4432235" cy="3369935"/>
            <a:chOff x="145983" y="1763373"/>
            <a:chExt cx="4408962" cy="4304430"/>
          </a:xfrm>
        </p:grpSpPr>
        <p:graphicFrame>
          <p:nvGraphicFramePr>
            <p:cNvPr id="10" name="Chart 9">
              <a:extLst>
                <a:ext uri="{FF2B5EF4-FFF2-40B4-BE49-F238E27FC236}">
                  <a16:creationId xmlns:a16="http://schemas.microsoft.com/office/drawing/2014/main" id="{E8BAFD51-887F-5951-96EA-218B934BFB4C}"/>
                </a:ext>
              </a:extLst>
            </p:cNvPr>
            <p:cNvGraphicFramePr>
              <a:graphicFrameLocks/>
            </p:cNvGraphicFramePr>
            <p:nvPr/>
          </p:nvGraphicFramePr>
          <p:xfrm>
            <a:off x="145983" y="1763373"/>
            <a:ext cx="4408962" cy="430443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0F0193D8-3A28-0CE3-CEAA-E40542A18158}"/>
                </a:ext>
              </a:extLst>
            </p:cNvPr>
            <p:cNvSpPr txBox="1"/>
            <p:nvPr/>
          </p:nvSpPr>
          <p:spPr>
            <a:xfrm rot="18725248">
              <a:off x="299332" y="5271916"/>
              <a:ext cx="734669" cy="261610"/>
            </a:xfrm>
            <a:prstGeom prst="rect">
              <a:avLst/>
            </a:prstGeom>
            <a:noFill/>
          </p:spPr>
          <p:txBody>
            <a:bodyPr wrap="square" rtlCol="0">
              <a:spAutoFit/>
            </a:bodyPr>
            <a:lstStyle/>
            <a:p>
              <a:r>
                <a:rPr lang="en-US" sz="1050" dirty="0"/>
                <a:t>Baseline</a:t>
              </a:r>
            </a:p>
          </p:txBody>
        </p:sp>
        <p:sp>
          <p:nvSpPr>
            <p:cNvPr id="12" name="TextBox 11">
              <a:extLst>
                <a:ext uri="{FF2B5EF4-FFF2-40B4-BE49-F238E27FC236}">
                  <a16:creationId xmlns:a16="http://schemas.microsoft.com/office/drawing/2014/main" id="{C07A1C64-F28D-CFE6-88BE-75ED46227DB1}"/>
                </a:ext>
              </a:extLst>
            </p:cNvPr>
            <p:cNvSpPr txBox="1"/>
            <p:nvPr/>
          </p:nvSpPr>
          <p:spPr>
            <a:xfrm rot="18725248">
              <a:off x="608740" y="5308188"/>
              <a:ext cx="788420" cy="253916"/>
            </a:xfrm>
            <a:prstGeom prst="rect">
              <a:avLst/>
            </a:prstGeom>
            <a:noFill/>
          </p:spPr>
          <p:txBody>
            <a:bodyPr wrap="square" rtlCol="0">
              <a:spAutoFit/>
            </a:bodyPr>
            <a:lstStyle/>
            <a:p>
              <a:r>
                <a:rPr lang="en-US" sz="1050" dirty="0"/>
                <a:t>2-3 days</a:t>
              </a:r>
            </a:p>
          </p:txBody>
        </p:sp>
        <p:sp>
          <p:nvSpPr>
            <p:cNvPr id="13" name="TextBox 12">
              <a:extLst>
                <a:ext uri="{FF2B5EF4-FFF2-40B4-BE49-F238E27FC236}">
                  <a16:creationId xmlns:a16="http://schemas.microsoft.com/office/drawing/2014/main" id="{D58DA3F2-C738-006D-8C72-6E9B86C01235}"/>
                </a:ext>
              </a:extLst>
            </p:cNvPr>
            <p:cNvSpPr txBox="1"/>
            <p:nvPr/>
          </p:nvSpPr>
          <p:spPr>
            <a:xfrm rot="18725248">
              <a:off x="915931" y="5321707"/>
              <a:ext cx="734669" cy="261610"/>
            </a:xfrm>
            <a:prstGeom prst="rect">
              <a:avLst/>
            </a:prstGeom>
            <a:noFill/>
          </p:spPr>
          <p:txBody>
            <a:bodyPr wrap="square" rtlCol="0">
              <a:spAutoFit/>
            </a:bodyPr>
            <a:lstStyle/>
            <a:p>
              <a:r>
                <a:rPr lang="en-US" sz="1050" dirty="0"/>
                <a:t>4-5 days</a:t>
              </a:r>
            </a:p>
          </p:txBody>
        </p:sp>
        <p:sp>
          <p:nvSpPr>
            <p:cNvPr id="14" name="TextBox 13">
              <a:extLst>
                <a:ext uri="{FF2B5EF4-FFF2-40B4-BE49-F238E27FC236}">
                  <a16:creationId xmlns:a16="http://schemas.microsoft.com/office/drawing/2014/main" id="{8DC0CE0D-EDF6-E1EC-83D7-5C69AC170B25}"/>
                </a:ext>
              </a:extLst>
            </p:cNvPr>
            <p:cNvSpPr txBox="1"/>
            <p:nvPr/>
          </p:nvSpPr>
          <p:spPr>
            <a:xfrm rot="18725248">
              <a:off x="1259715" y="5309509"/>
              <a:ext cx="650673" cy="253916"/>
            </a:xfrm>
            <a:prstGeom prst="rect">
              <a:avLst/>
            </a:prstGeom>
            <a:noFill/>
          </p:spPr>
          <p:txBody>
            <a:bodyPr wrap="square" rtlCol="0">
              <a:spAutoFit/>
            </a:bodyPr>
            <a:lstStyle/>
            <a:p>
              <a:r>
                <a:rPr lang="en-US" sz="1050" dirty="0"/>
                <a:t>Week 1</a:t>
              </a:r>
            </a:p>
          </p:txBody>
        </p:sp>
        <p:sp>
          <p:nvSpPr>
            <p:cNvPr id="15" name="TextBox 14">
              <a:extLst>
                <a:ext uri="{FF2B5EF4-FFF2-40B4-BE49-F238E27FC236}">
                  <a16:creationId xmlns:a16="http://schemas.microsoft.com/office/drawing/2014/main" id="{F91FDECF-418F-C55A-B434-AA5B426AB99B}"/>
                </a:ext>
              </a:extLst>
            </p:cNvPr>
            <p:cNvSpPr txBox="1"/>
            <p:nvPr/>
          </p:nvSpPr>
          <p:spPr>
            <a:xfrm rot="18725248">
              <a:off x="2084154" y="5310274"/>
              <a:ext cx="656157" cy="261610"/>
            </a:xfrm>
            <a:prstGeom prst="rect">
              <a:avLst/>
            </a:prstGeom>
            <a:noFill/>
          </p:spPr>
          <p:txBody>
            <a:bodyPr wrap="square" rtlCol="0">
              <a:spAutoFit/>
            </a:bodyPr>
            <a:lstStyle/>
            <a:p>
              <a:r>
                <a:rPr lang="en-US" sz="1050" dirty="0"/>
                <a:t>Week 2</a:t>
              </a:r>
            </a:p>
          </p:txBody>
        </p:sp>
        <p:sp>
          <p:nvSpPr>
            <p:cNvPr id="16" name="TextBox 15">
              <a:extLst>
                <a:ext uri="{FF2B5EF4-FFF2-40B4-BE49-F238E27FC236}">
                  <a16:creationId xmlns:a16="http://schemas.microsoft.com/office/drawing/2014/main" id="{925439EF-E9A4-3FF3-AE1B-CE68B863E993}"/>
                </a:ext>
              </a:extLst>
            </p:cNvPr>
            <p:cNvSpPr txBox="1"/>
            <p:nvPr/>
          </p:nvSpPr>
          <p:spPr>
            <a:xfrm rot="18725248">
              <a:off x="2884835" y="5300659"/>
              <a:ext cx="674525" cy="253916"/>
            </a:xfrm>
            <a:prstGeom prst="rect">
              <a:avLst/>
            </a:prstGeom>
            <a:noFill/>
          </p:spPr>
          <p:txBody>
            <a:bodyPr wrap="square" rtlCol="0">
              <a:spAutoFit/>
            </a:bodyPr>
            <a:lstStyle/>
            <a:p>
              <a:r>
                <a:rPr lang="en-US" sz="1050" dirty="0"/>
                <a:t>Week 3</a:t>
              </a:r>
            </a:p>
          </p:txBody>
        </p:sp>
        <p:sp>
          <p:nvSpPr>
            <p:cNvPr id="17" name="TextBox 16">
              <a:extLst>
                <a:ext uri="{FF2B5EF4-FFF2-40B4-BE49-F238E27FC236}">
                  <a16:creationId xmlns:a16="http://schemas.microsoft.com/office/drawing/2014/main" id="{64CDA5C2-3814-0864-E2D5-C0623DAB3D9A}"/>
                </a:ext>
              </a:extLst>
            </p:cNvPr>
            <p:cNvSpPr txBox="1"/>
            <p:nvPr/>
          </p:nvSpPr>
          <p:spPr>
            <a:xfrm rot="18725248">
              <a:off x="3920062" y="5305757"/>
              <a:ext cx="643981" cy="261610"/>
            </a:xfrm>
            <a:prstGeom prst="rect">
              <a:avLst/>
            </a:prstGeom>
            <a:noFill/>
          </p:spPr>
          <p:txBody>
            <a:bodyPr wrap="square" rtlCol="0">
              <a:spAutoFit/>
            </a:bodyPr>
            <a:lstStyle/>
            <a:p>
              <a:r>
                <a:rPr lang="en-US" sz="1050" dirty="0"/>
                <a:t>Week 4</a:t>
              </a:r>
            </a:p>
          </p:txBody>
        </p:sp>
      </p:grpSp>
      <p:grpSp>
        <p:nvGrpSpPr>
          <p:cNvPr id="18" name="Group 17">
            <a:extLst>
              <a:ext uri="{FF2B5EF4-FFF2-40B4-BE49-F238E27FC236}">
                <a16:creationId xmlns:a16="http://schemas.microsoft.com/office/drawing/2014/main" id="{33DE392E-EA3D-2694-A05E-518FA8DA6C20}"/>
              </a:ext>
            </a:extLst>
          </p:cNvPr>
          <p:cNvGrpSpPr/>
          <p:nvPr/>
        </p:nvGrpSpPr>
        <p:grpSpPr>
          <a:xfrm>
            <a:off x="4865028" y="2327476"/>
            <a:ext cx="4432082" cy="3371809"/>
            <a:chOff x="4686355" y="3904611"/>
            <a:chExt cx="4306188" cy="2972966"/>
          </a:xfrm>
        </p:grpSpPr>
        <p:graphicFrame>
          <p:nvGraphicFramePr>
            <p:cNvPr id="19" name="Chart 18">
              <a:extLst>
                <a:ext uri="{FF2B5EF4-FFF2-40B4-BE49-F238E27FC236}">
                  <a16:creationId xmlns:a16="http://schemas.microsoft.com/office/drawing/2014/main" id="{F03CB70F-E716-8309-DD45-FBEF40A09D70}"/>
                </a:ext>
              </a:extLst>
            </p:cNvPr>
            <p:cNvGraphicFramePr>
              <a:graphicFrameLocks/>
            </p:cNvGraphicFramePr>
            <p:nvPr/>
          </p:nvGraphicFramePr>
          <p:xfrm>
            <a:off x="4686355" y="3904611"/>
            <a:ext cx="4306188" cy="2844490"/>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id="{A57AFBE0-6A47-1B6D-1771-03268630A6F0}"/>
                </a:ext>
              </a:extLst>
            </p:cNvPr>
            <p:cNvSpPr txBox="1"/>
            <p:nvPr/>
          </p:nvSpPr>
          <p:spPr>
            <a:xfrm rot="18725248">
              <a:off x="4964262" y="6366914"/>
              <a:ext cx="734669" cy="261610"/>
            </a:xfrm>
            <a:prstGeom prst="rect">
              <a:avLst/>
            </a:prstGeom>
            <a:noFill/>
          </p:spPr>
          <p:txBody>
            <a:bodyPr wrap="square" rtlCol="0">
              <a:spAutoFit/>
            </a:bodyPr>
            <a:lstStyle/>
            <a:p>
              <a:r>
                <a:rPr lang="en-US" sz="1050" dirty="0"/>
                <a:t>Baseline</a:t>
              </a:r>
            </a:p>
          </p:txBody>
        </p:sp>
        <p:sp>
          <p:nvSpPr>
            <p:cNvPr id="21" name="TextBox 20">
              <a:extLst>
                <a:ext uri="{FF2B5EF4-FFF2-40B4-BE49-F238E27FC236}">
                  <a16:creationId xmlns:a16="http://schemas.microsoft.com/office/drawing/2014/main" id="{FCC3A39E-CFE7-4BA5-24B1-B3CC6338F9AB}"/>
                </a:ext>
              </a:extLst>
            </p:cNvPr>
            <p:cNvSpPr txBox="1"/>
            <p:nvPr/>
          </p:nvSpPr>
          <p:spPr>
            <a:xfrm rot="18725248">
              <a:off x="5661824" y="6404507"/>
              <a:ext cx="650673" cy="253916"/>
            </a:xfrm>
            <a:prstGeom prst="rect">
              <a:avLst/>
            </a:prstGeom>
            <a:noFill/>
          </p:spPr>
          <p:txBody>
            <a:bodyPr wrap="square" rtlCol="0">
              <a:spAutoFit/>
            </a:bodyPr>
            <a:lstStyle/>
            <a:p>
              <a:r>
                <a:rPr lang="en-US" sz="1050" dirty="0"/>
                <a:t>Week 1</a:t>
              </a:r>
            </a:p>
          </p:txBody>
        </p:sp>
        <p:sp>
          <p:nvSpPr>
            <p:cNvPr id="22" name="TextBox 21">
              <a:extLst>
                <a:ext uri="{FF2B5EF4-FFF2-40B4-BE49-F238E27FC236}">
                  <a16:creationId xmlns:a16="http://schemas.microsoft.com/office/drawing/2014/main" id="{BB2FF6ED-A66D-2FBE-7726-E087170EEA8F}"/>
                </a:ext>
              </a:extLst>
            </p:cNvPr>
            <p:cNvSpPr txBox="1"/>
            <p:nvPr/>
          </p:nvSpPr>
          <p:spPr>
            <a:xfrm rot="18725248">
              <a:off x="6297356" y="6396047"/>
              <a:ext cx="656157" cy="261610"/>
            </a:xfrm>
            <a:prstGeom prst="rect">
              <a:avLst/>
            </a:prstGeom>
            <a:noFill/>
          </p:spPr>
          <p:txBody>
            <a:bodyPr wrap="square" rtlCol="0">
              <a:spAutoFit/>
            </a:bodyPr>
            <a:lstStyle/>
            <a:p>
              <a:r>
                <a:rPr lang="en-US" sz="1050" dirty="0"/>
                <a:t>Week 2</a:t>
              </a:r>
            </a:p>
          </p:txBody>
        </p:sp>
        <p:sp>
          <p:nvSpPr>
            <p:cNvPr id="23" name="TextBox 22">
              <a:extLst>
                <a:ext uri="{FF2B5EF4-FFF2-40B4-BE49-F238E27FC236}">
                  <a16:creationId xmlns:a16="http://schemas.microsoft.com/office/drawing/2014/main" id="{720E38E7-112B-E652-7F9A-40FD3ACCE0E2}"/>
                </a:ext>
              </a:extLst>
            </p:cNvPr>
            <p:cNvSpPr txBox="1"/>
            <p:nvPr/>
          </p:nvSpPr>
          <p:spPr>
            <a:xfrm rot="18725248">
              <a:off x="7049059" y="6413357"/>
              <a:ext cx="674525" cy="253916"/>
            </a:xfrm>
            <a:prstGeom prst="rect">
              <a:avLst/>
            </a:prstGeom>
            <a:noFill/>
          </p:spPr>
          <p:txBody>
            <a:bodyPr wrap="square" rtlCol="0">
              <a:spAutoFit/>
            </a:bodyPr>
            <a:lstStyle/>
            <a:p>
              <a:r>
                <a:rPr lang="en-US" sz="1050" dirty="0"/>
                <a:t>Week 3</a:t>
              </a:r>
            </a:p>
          </p:txBody>
        </p:sp>
        <p:sp>
          <p:nvSpPr>
            <p:cNvPr id="24" name="TextBox 23">
              <a:extLst>
                <a:ext uri="{FF2B5EF4-FFF2-40B4-BE49-F238E27FC236}">
                  <a16:creationId xmlns:a16="http://schemas.microsoft.com/office/drawing/2014/main" id="{DC3584B2-417A-2519-31F0-5E5B5EC19B7E}"/>
                </a:ext>
              </a:extLst>
            </p:cNvPr>
            <p:cNvSpPr txBox="1"/>
            <p:nvPr/>
          </p:nvSpPr>
          <p:spPr>
            <a:xfrm rot="18725248">
              <a:off x="7697498" y="6418266"/>
              <a:ext cx="643981" cy="261610"/>
            </a:xfrm>
            <a:prstGeom prst="rect">
              <a:avLst/>
            </a:prstGeom>
            <a:noFill/>
          </p:spPr>
          <p:txBody>
            <a:bodyPr wrap="square" rtlCol="0">
              <a:spAutoFit/>
            </a:bodyPr>
            <a:lstStyle/>
            <a:p>
              <a:r>
                <a:rPr lang="en-US" sz="1050" dirty="0"/>
                <a:t>Week 4</a:t>
              </a:r>
            </a:p>
          </p:txBody>
        </p:sp>
      </p:grpSp>
      <p:sp>
        <p:nvSpPr>
          <p:cNvPr id="25" name="TextBox 24">
            <a:extLst>
              <a:ext uri="{FF2B5EF4-FFF2-40B4-BE49-F238E27FC236}">
                <a16:creationId xmlns:a16="http://schemas.microsoft.com/office/drawing/2014/main" id="{CCF6D0D4-964C-3A5D-9542-1C73676DBFB5}"/>
              </a:ext>
            </a:extLst>
          </p:cNvPr>
          <p:cNvSpPr txBox="1"/>
          <p:nvPr/>
        </p:nvSpPr>
        <p:spPr>
          <a:xfrm>
            <a:off x="1037738" y="6438478"/>
            <a:ext cx="4686300" cy="230832"/>
          </a:xfrm>
          <a:prstGeom prst="rect">
            <a:avLst/>
          </a:prstGeom>
          <a:noFill/>
        </p:spPr>
        <p:txBody>
          <a:bodyPr wrap="square" rtlCol="0">
            <a:spAutoFit/>
          </a:bodyPr>
          <a:lstStyle/>
          <a:p>
            <a:r>
              <a:rPr lang="en-US" sz="900" dirty="0"/>
              <a:t>Schuster, et al.,, </a:t>
            </a:r>
            <a:r>
              <a:rPr lang="en-US" sz="900" i="1" dirty="0"/>
              <a:t>Journal of Clinical Psychiatry </a:t>
            </a:r>
            <a:r>
              <a:rPr lang="en-US" sz="900" dirty="0"/>
              <a:t>2018</a:t>
            </a:r>
          </a:p>
        </p:txBody>
      </p:sp>
    </p:spTree>
    <p:extLst>
      <p:ext uri="{BB962C8B-B14F-4D97-AF65-F5344CB8AC3E}">
        <p14:creationId xmlns:p14="http://schemas.microsoft.com/office/powerpoint/2010/main" val="1537888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BA313-DD18-072B-D379-8A4CEAEB6213}"/>
              </a:ext>
            </a:extLst>
          </p:cNvPr>
          <p:cNvSpPr>
            <a:spLocks noGrp="1"/>
          </p:cNvSpPr>
          <p:nvPr>
            <p:ph type="title"/>
          </p:nvPr>
        </p:nvSpPr>
        <p:spPr/>
        <p:txBody>
          <a:bodyPr/>
          <a:lstStyle/>
          <a:p>
            <a:r>
              <a:rPr lang="en-US" dirty="0"/>
              <a:t>Greater Vulnerability with Psychiatric Diagnoses?</a:t>
            </a:r>
          </a:p>
        </p:txBody>
      </p:sp>
      <p:sp>
        <p:nvSpPr>
          <p:cNvPr id="3" name="Slide Number Placeholder 2">
            <a:extLst>
              <a:ext uri="{FF2B5EF4-FFF2-40B4-BE49-F238E27FC236}">
                <a16:creationId xmlns:a16="http://schemas.microsoft.com/office/drawing/2014/main" id="{DE48C52A-8D56-A00E-60F0-5D6E749081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pic>
        <p:nvPicPr>
          <p:cNvPr id="4" name="Picture 3" descr="10 - cvlt_tr_1thru5_fr_rec_total_std.pdf">
            <a:extLst>
              <a:ext uri="{FF2B5EF4-FFF2-40B4-BE49-F238E27FC236}">
                <a16:creationId xmlns:a16="http://schemas.microsoft.com/office/drawing/2014/main" id="{A4B220B5-CEA4-FB09-C265-739AE66B5D22}"/>
              </a:ext>
            </a:extLst>
          </p:cNvPr>
          <p:cNvPicPr>
            <a:picLocks/>
          </p:cNvPicPr>
          <p:nvPr/>
        </p:nvPicPr>
        <p:blipFill rotWithShape="1">
          <a:blip r:embed="rId2" cstate="screen">
            <a:extLst>
              <a:ext uri="{28A0092B-C50C-407E-A947-70E740481C1C}">
                <a14:useLocalDpi xmlns:a14="http://schemas.microsoft.com/office/drawing/2010/main"/>
              </a:ext>
            </a:extLst>
          </a:blip>
          <a:srcRect r="27470"/>
          <a:stretch/>
        </p:blipFill>
        <p:spPr>
          <a:xfrm>
            <a:off x="457200" y="2004044"/>
            <a:ext cx="4206240" cy="3709654"/>
          </a:xfrm>
          <a:prstGeom prst="rect">
            <a:avLst/>
          </a:prstGeom>
          <a:noFill/>
        </p:spPr>
      </p:pic>
      <p:pic>
        <p:nvPicPr>
          <p:cNvPr id="5" name="Picture 4" descr="12 - Copy of Copy of Copy of CVLT measures.pdf">
            <a:extLst>
              <a:ext uri="{FF2B5EF4-FFF2-40B4-BE49-F238E27FC236}">
                <a16:creationId xmlns:a16="http://schemas.microsoft.com/office/drawing/2014/main" id="{CE2FED64-A73A-812C-D7A7-3668987A60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7017"/>
          <a:stretch/>
        </p:blipFill>
        <p:spPr>
          <a:xfrm>
            <a:off x="4663441" y="2004044"/>
            <a:ext cx="4202295" cy="3393966"/>
          </a:xfrm>
          <a:prstGeom prst="rect">
            <a:avLst/>
          </a:prstGeom>
          <a:noFill/>
        </p:spPr>
      </p:pic>
      <p:sp>
        <p:nvSpPr>
          <p:cNvPr id="6" name="TextBox 5">
            <a:extLst>
              <a:ext uri="{FF2B5EF4-FFF2-40B4-BE49-F238E27FC236}">
                <a16:creationId xmlns:a16="http://schemas.microsoft.com/office/drawing/2014/main" id="{B29FFC3D-2EAB-4B72-D1E4-3BC807F800CD}"/>
              </a:ext>
            </a:extLst>
          </p:cNvPr>
          <p:cNvSpPr txBox="1"/>
          <p:nvPr/>
        </p:nvSpPr>
        <p:spPr>
          <a:xfrm>
            <a:off x="1046187" y="6423496"/>
            <a:ext cx="1287532" cy="230832"/>
          </a:xfrm>
          <a:prstGeom prst="rect">
            <a:avLst/>
          </a:prstGeom>
          <a:noFill/>
        </p:spPr>
        <p:txBody>
          <a:bodyPr wrap="none" rtlCol="0">
            <a:spAutoFit/>
          </a:bodyPr>
          <a:lstStyle/>
          <a:p>
            <a:r>
              <a:rPr lang="en-US" sz="900" dirty="0">
                <a:latin typeface="+mj-lt"/>
                <a:cs typeface="Microsoft Sans Serif" pitchFamily="34" charset="0"/>
              </a:rPr>
              <a:t>Radoman et al., 2019</a:t>
            </a:r>
          </a:p>
        </p:txBody>
      </p:sp>
    </p:spTree>
    <p:extLst>
      <p:ext uri="{BB962C8B-B14F-4D97-AF65-F5344CB8AC3E}">
        <p14:creationId xmlns:p14="http://schemas.microsoft.com/office/powerpoint/2010/main" val="1972492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4EFA8B-CFFA-61CD-E5DF-B30F75957B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pic>
        <p:nvPicPr>
          <p:cNvPr id="3" name="Picture 2">
            <a:extLst>
              <a:ext uri="{FF2B5EF4-FFF2-40B4-BE49-F238E27FC236}">
                <a16:creationId xmlns:a16="http://schemas.microsoft.com/office/drawing/2014/main" id="{05FCD760-4F89-1C65-1EFA-F09E351E7D6C}"/>
              </a:ext>
            </a:extLst>
          </p:cNvPr>
          <p:cNvPicPr>
            <a:picLocks noChangeAspect="1"/>
          </p:cNvPicPr>
          <p:nvPr/>
        </p:nvPicPr>
        <p:blipFill rotWithShape="1">
          <a:blip r:embed="rId2"/>
          <a:srcRect r="6237"/>
          <a:stretch/>
        </p:blipFill>
        <p:spPr>
          <a:xfrm>
            <a:off x="308004" y="398385"/>
            <a:ext cx="8322906" cy="5902846"/>
          </a:xfrm>
          <a:prstGeom prst="rect">
            <a:avLst/>
          </a:prstGeom>
          <a:noFill/>
        </p:spPr>
      </p:pic>
      <p:sp>
        <p:nvSpPr>
          <p:cNvPr id="4" name="Title 1">
            <a:extLst>
              <a:ext uri="{FF2B5EF4-FFF2-40B4-BE49-F238E27FC236}">
                <a16:creationId xmlns:a16="http://schemas.microsoft.com/office/drawing/2014/main" id="{51DB909B-5EEF-4861-D077-C07AA48038AC}"/>
              </a:ext>
            </a:extLst>
          </p:cNvPr>
          <p:cNvSpPr txBox="1">
            <a:spLocks/>
          </p:cNvSpPr>
          <p:nvPr/>
        </p:nvSpPr>
        <p:spPr>
          <a:xfrm>
            <a:off x="410546" y="398385"/>
            <a:ext cx="8322905" cy="55333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550" dirty="0"/>
              <a:t>Adolescent Nicotine Use and Cognitive Functioning </a:t>
            </a:r>
          </a:p>
        </p:txBody>
      </p:sp>
      <p:sp>
        <p:nvSpPr>
          <p:cNvPr id="5" name="Content Placeholder 2">
            <a:extLst>
              <a:ext uri="{FF2B5EF4-FFF2-40B4-BE49-F238E27FC236}">
                <a16:creationId xmlns:a16="http://schemas.microsoft.com/office/drawing/2014/main" id="{0D2B491B-6382-4549-90A5-56AFA0E2F3DE}"/>
              </a:ext>
            </a:extLst>
          </p:cNvPr>
          <p:cNvSpPr txBox="1">
            <a:spLocks/>
          </p:cNvSpPr>
          <p:nvPr/>
        </p:nvSpPr>
        <p:spPr>
          <a:xfrm>
            <a:off x="5815539" y="1152681"/>
            <a:ext cx="2866642" cy="514855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450"/>
              </a:spcBef>
              <a:spcAft>
                <a:spcPts val="450"/>
              </a:spcAft>
            </a:pPr>
            <a:r>
              <a:rPr lang="en-US" sz="1800" dirty="0">
                <a:solidFill>
                  <a:schemeClr val="bg1"/>
                </a:solidFill>
              </a:rPr>
              <a:t>Nicotine withdrawal related to deficits in working memory, attention, verbal memory, and inhibitory control</a:t>
            </a:r>
          </a:p>
          <a:p>
            <a:pPr lvl="1">
              <a:spcBef>
                <a:spcPts val="450"/>
              </a:spcBef>
              <a:spcAft>
                <a:spcPts val="450"/>
              </a:spcAft>
            </a:pPr>
            <a:endParaRPr lang="en-US" sz="1800" dirty="0">
              <a:solidFill>
                <a:schemeClr val="bg1"/>
              </a:solidFill>
            </a:endParaRPr>
          </a:p>
          <a:p>
            <a:pPr lvl="1">
              <a:spcBef>
                <a:spcPts val="450"/>
              </a:spcBef>
              <a:spcAft>
                <a:spcPts val="450"/>
              </a:spcAft>
            </a:pPr>
            <a:r>
              <a:rPr lang="en-US" sz="1800" dirty="0">
                <a:solidFill>
                  <a:schemeClr val="bg1"/>
                </a:solidFill>
              </a:rPr>
              <a:t>Most prominent in adolescent users</a:t>
            </a:r>
          </a:p>
          <a:p>
            <a:pPr>
              <a:spcBef>
                <a:spcPts val="450"/>
              </a:spcBef>
              <a:spcAft>
                <a:spcPts val="450"/>
              </a:spcAft>
            </a:pPr>
            <a:endParaRPr lang="en-US" sz="1800" dirty="0">
              <a:solidFill>
                <a:schemeClr val="bg1"/>
              </a:solidFill>
            </a:endParaRPr>
          </a:p>
          <a:p>
            <a:pPr>
              <a:spcBef>
                <a:spcPts val="450"/>
              </a:spcBef>
              <a:spcAft>
                <a:spcPts val="450"/>
              </a:spcAft>
            </a:pPr>
            <a:r>
              <a:rPr lang="en-US" sz="1800" dirty="0">
                <a:solidFill>
                  <a:schemeClr val="bg1"/>
                </a:solidFill>
              </a:rPr>
              <a:t>Cross-sectional studies show adolescent nicotine users have poorer academic performance than non-users</a:t>
            </a:r>
          </a:p>
        </p:txBody>
      </p:sp>
    </p:spTree>
    <p:extLst>
      <p:ext uri="{BB962C8B-B14F-4D97-AF65-F5344CB8AC3E}">
        <p14:creationId xmlns:p14="http://schemas.microsoft.com/office/powerpoint/2010/main" val="1174732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3389971" y="2633031"/>
            <a:ext cx="5310604" cy="1362075"/>
          </a:xfrm>
          <a:prstGeom prst="rect">
            <a:avLst/>
          </a:prstGeom>
          <a:noFill/>
          <a:ln>
            <a:noFill/>
          </a:ln>
        </p:spPr>
        <p:txBody>
          <a:bodyPr spcFirstLastPara="1" wrap="square" lIns="91425" tIns="0" rIns="91425" bIns="45700" anchor="ctr" anchorCtr="0">
            <a:noAutofit/>
          </a:bodyPr>
          <a:lstStyle/>
          <a:p>
            <a:pPr marL="0" lvl="0" indent="0" algn="ctr" rtl="0">
              <a:lnSpc>
                <a:spcPct val="90000"/>
              </a:lnSpc>
              <a:spcBef>
                <a:spcPts val="0"/>
              </a:spcBef>
              <a:spcAft>
                <a:spcPts val="0"/>
              </a:spcAft>
              <a:buClr>
                <a:schemeClr val="accent1"/>
              </a:buClr>
              <a:buSzPts val="4400"/>
              <a:buFont typeface="Montserrat"/>
              <a:buNone/>
            </a:pPr>
            <a:r>
              <a:rPr lang="en-US" dirty="0"/>
              <a:t>Psychiatric Co-Morbidities</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ire with smoke coming out of it&#10;&#10;Description automatically generated">
            <a:extLst>
              <a:ext uri="{FF2B5EF4-FFF2-40B4-BE49-F238E27FC236}">
                <a16:creationId xmlns:a16="http://schemas.microsoft.com/office/drawing/2014/main" id="{FC9AF1FA-3ADC-B007-2221-E5C128FAEC58}"/>
              </a:ext>
            </a:extLst>
          </p:cNvPr>
          <p:cNvPicPr>
            <a:picLocks noChangeAspect="1"/>
          </p:cNvPicPr>
          <p:nvPr/>
        </p:nvPicPr>
        <p:blipFill>
          <a:blip r:embed="rId2"/>
          <a:stretch>
            <a:fillRect/>
          </a:stretch>
        </p:blipFill>
        <p:spPr>
          <a:xfrm>
            <a:off x="2119711" y="813224"/>
            <a:ext cx="4904578" cy="5231551"/>
          </a:xfrm>
          <a:prstGeom prst="rect">
            <a:avLst/>
          </a:prstGeom>
        </p:spPr>
      </p:pic>
    </p:spTree>
    <p:extLst>
      <p:ext uri="{BB962C8B-B14F-4D97-AF65-F5344CB8AC3E}">
        <p14:creationId xmlns:p14="http://schemas.microsoft.com/office/powerpoint/2010/main" val="570080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BB36E5-F9EF-5401-250B-F3608BA5DC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pic>
        <p:nvPicPr>
          <p:cNvPr id="3" name="Picture 4" descr="Do Your Middle School and High School Kids Face This? - All Pro Dad">
            <a:extLst>
              <a:ext uri="{FF2B5EF4-FFF2-40B4-BE49-F238E27FC236}">
                <a16:creationId xmlns:a16="http://schemas.microsoft.com/office/drawing/2014/main" id="{2CC5B469-0232-0A3C-BDBD-8AA58F9455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3" r="1" b="1"/>
          <a:stretch/>
        </p:blipFill>
        <p:spPr bwMode="auto">
          <a:xfrm>
            <a:off x="4085473" y="3113435"/>
            <a:ext cx="4935454" cy="28931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w CHLA Health Network Pediatricians Work With Parents to Help Teens  Facing Mental Health Challenges - L.A. Parent">
            <a:extLst>
              <a:ext uri="{FF2B5EF4-FFF2-40B4-BE49-F238E27FC236}">
                <a16:creationId xmlns:a16="http://schemas.microsoft.com/office/drawing/2014/main" id="{E0CA1EE7-40A1-5540-8331-00C32D41AD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86" r="1" b="1368"/>
          <a:stretch/>
        </p:blipFill>
        <p:spPr bwMode="auto">
          <a:xfrm>
            <a:off x="170009" y="408189"/>
            <a:ext cx="4897964" cy="3156526"/>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6DE7ECE-2D47-4AF9-2822-075BA1B3CEAB}"/>
              </a:ext>
            </a:extLst>
          </p:cNvPr>
          <p:cNvSpPr txBox="1"/>
          <p:nvPr/>
        </p:nvSpPr>
        <p:spPr>
          <a:xfrm>
            <a:off x="5125979" y="408189"/>
            <a:ext cx="4018021" cy="2031325"/>
          </a:xfrm>
          <a:prstGeom prst="rect">
            <a:avLst/>
          </a:prstGeom>
          <a:noFill/>
        </p:spPr>
        <p:txBody>
          <a:bodyPr wrap="square">
            <a:spAutoFit/>
          </a:bodyPr>
          <a:lstStyle/>
          <a:p>
            <a:r>
              <a:rPr lang="en-US" sz="1800" dirty="0">
                <a:solidFill>
                  <a:srgbClr val="000000"/>
                </a:solidFill>
                <a:effectLst/>
                <a:latin typeface="Georgia" panose="02040502050405020303" pitchFamily="18" charset="0"/>
              </a:rPr>
              <a:t>40-50% of kids seeking routine clinical care who used cannabis at least monthly experienced hallucinations or paranoia in the last year</a:t>
            </a:r>
          </a:p>
          <a:p>
            <a:endParaRPr lang="en-US" sz="1800" dirty="0">
              <a:solidFill>
                <a:srgbClr val="000000"/>
              </a:solidFill>
              <a:latin typeface="Georgia" panose="02040502050405020303" pitchFamily="18" charset="0"/>
            </a:endParaRPr>
          </a:p>
          <a:p>
            <a:r>
              <a:rPr lang="en-US" sz="1800" dirty="0">
                <a:solidFill>
                  <a:srgbClr val="000000"/>
                </a:solidFill>
                <a:latin typeface="Georgia" panose="02040502050405020303" pitchFamily="18" charset="0"/>
              </a:rPr>
              <a:t>Levy et al., 2019, JAMA Pediatrics</a:t>
            </a:r>
            <a:endParaRPr lang="en-US" sz="1800" dirty="0"/>
          </a:p>
        </p:txBody>
      </p:sp>
    </p:spTree>
    <p:extLst>
      <p:ext uri="{BB962C8B-B14F-4D97-AF65-F5344CB8AC3E}">
        <p14:creationId xmlns:p14="http://schemas.microsoft.com/office/powerpoint/2010/main" val="238983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40824C-8FC1-2ABD-526B-3E54081A80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a:p>
        </p:txBody>
      </p:sp>
      <p:pic>
        <p:nvPicPr>
          <p:cNvPr id="3" name="Picture 2" descr="A screenshot of a graph&#10;&#10;Description automatically generated">
            <a:extLst>
              <a:ext uri="{FF2B5EF4-FFF2-40B4-BE49-F238E27FC236}">
                <a16:creationId xmlns:a16="http://schemas.microsoft.com/office/drawing/2014/main" id="{6E6162C3-8D9B-E752-1594-3F757D174448}"/>
              </a:ext>
            </a:extLst>
          </p:cNvPr>
          <p:cNvPicPr>
            <a:picLocks noChangeAspect="1"/>
          </p:cNvPicPr>
          <p:nvPr/>
        </p:nvPicPr>
        <p:blipFill rotWithShape="1">
          <a:blip r:embed="rId2"/>
          <a:srcRect r="2095" b="31634"/>
          <a:stretch/>
        </p:blipFill>
        <p:spPr>
          <a:xfrm>
            <a:off x="654908" y="136525"/>
            <a:ext cx="7834184" cy="6020470"/>
          </a:xfrm>
          <a:prstGeom prst="rect">
            <a:avLst/>
          </a:prstGeom>
        </p:spPr>
      </p:pic>
      <p:sp>
        <p:nvSpPr>
          <p:cNvPr id="4" name="TextBox 3">
            <a:extLst>
              <a:ext uri="{FF2B5EF4-FFF2-40B4-BE49-F238E27FC236}">
                <a16:creationId xmlns:a16="http://schemas.microsoft.com/office/drawing/2014/main" id="{B0FC36D7-2741-8D0B-094D-2187EFB5E017}"/>
              </a:ext>
            </a:extLst>
          </p:cNvPr>
          <p:cNvSpPr txBox="1"/>
          <p:nvPr/>
        </p:nvSpPr>
        <p:spPr>
          <a:xfrm>
            <a:off x="1045802" y="6345172"/>
            <a:ext cx="7834184" cy="261610"/>
          </a:xfrm>
          <a:prstGeom prst="rect">
            <a:avLst/>
          </a:prstGeom>
          <a:noFill/>
        </p:spPr>
        <p:txBody>
          <a:bodyPr wrap="square" rtlCol="0">
            <a:spAutoFit/>
          </a:bodyPr>
          <a:lstStyle/>
          <a:p>
            <a:r>
              <a:rPr lang="en-US" sz="1100" dirty="0" err="1"/>
              <a:t>Tervo-Clemmens</a:t>
            </a:r>
            <a:r>
              <a:rPr lang="en-US" sz="1100" dirty="0"/>
              <a:t> et al., 2024; JAMA Pediatrics</a:t>
            </a:r>
          </a:p>
        </p:txBody>
      </p:sp>
    </p:spTree>
    <p:extLst>
      <p:ext uri="{BB962C8B-B14F-4D97-AF65-F5344CB8AC3E}">
        <p14:creationId xmlns:p14="http://schemas.microsoft.com/office/powerpoint/2010/main" val="1080309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E58E24-386E-31A8-1306-E72414830443}"/>
              </a:ext>
            </a:extLst>
          </p:cNvPr>
          <p:cNvSpPr>
            <a:spLocks noGrp="1"/>
          </p:cNvSpPr>
          <p:nvPr>
            <p:ph type="sldNum" idx="12"/>
          </p:nvPr>
        </p:nvSpPr>
        <p:spPr>
          <a:xfrm>
            <a:off x="6973078" y="6382868"/>
            <a:ext cx="2133600" cy="365125"/>
          </a:xfrm>
        </p:spPr>
        <p:txBody>
          <a:bodyPr/>
          <a:lstStyle/>
          <a:p>
            <a:pPr marL="0" lvl="0" indent="0" algn="r" rtl="0">
              <a:spcBef>
                <a:spcPts val="0"/>
              </a:spcBef>
              <a:spcAft>
                <a:spcPts val="0"/>
              </a:spcAft>
              <a:buNone/>
            </a:pPr>
            <a:fld id="{00000000-1234-1234-1234-123412341234}" type="slidenum">
              <a:rPr lang="en-US" smtClean="0"/>
              <a:t>38</a:t>
            </a:fld>
            <a:endParaRPr lang="en-US"/>
          </a:p>
        </p:txBody>
      </p:sp>
      <p:pic>
        <p:nvPicPr>
          <p:cNvPr id="3" name="Picture 2" descr="A graph of numbers and symbols&#10;&#10;Description automatically generated with medium confidence">
            <a:extLst>
              <a:ext uri="{FF2B5EF4-FFF2-40B4-BE49-F238E27FC236}">
                <a16:creationId xmlns:a16="http://schemas.microsoft.com/office/drawing/2014/main" id="{7D7E019E-0D2E-D11E-C1E0-018FAEDDFFC4}"/>
              </a:ext>
            </a:extLst>
          </p:cNvPr>
          <p:cNvPicPr>
            <a:picLocks noChangeAspect="1"/>
          </p:cNvPicPr>
          <p:nvPr/>
        </p:nvPicPr>
        <p:blipFill>
          <a:blip r:embed="rId2"/>
          <a:stretch>
            <a:fillRect/>
          </a:stretch>
        </p:blipFill>
        <p:spPr>
          <a:xfrm>
            <a:off x="1026367" y="0"/>
            <a:ext cx="6547991" cy="6858000"/>
          </a:xfrm>
          <a:prstGeom prst="rect">
            <a:avLst/>
          </a:prstGeom>
        </p:spPr>
      </p:pic>
      <p:sp>
        <p:nvSpPr>
          <p:cNvPr id="4" name="Oval 3">
            <a:extLst>
              <a:ext uri="{FF2B5EF4-FFF2-40B4-BE49-F238E27FC236}">
                <a16:creationId xmlns:a16="http://schemas.microsoft.com/office/drawing/2014/main" id="{4BEBC2D6-B71C-F2AF-AE75-8B34BEE87163}"/>
              </a:ext>
            </a:extLst>
          </p:cNvPr>
          <p:cNvSpPr/>
          <p:nvPr/>
        </p:nvSpPr>
        <p:spPr>
          <a:xfrm>
            <a:off x="1207125" y="3048002"/>
            <a:ext cx="2017473" cy="555812"/>
          </a:xfrm>
          <a:prstGeom prst="ellipse">
            <a:avLst/>
          </a:prstGeom>
          <a:noFill/>
          <a:ln w="1270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5" name="Oval 4">
            <a:extLst>
              <a:ext uri="{FF2B5EF4-FFF2-40B4-BE49-F238E27FC236}">
                <a16:creationId xmlns:a16="http://schemas.microsoft.com/office/drawing/2014/main" id="{46305625-00FC-BBC0-6A90-CE6B3F85C1AB}"/>
              </a:ext>
            </a:extLst>
          </p:cNvPr>
          <p:cNvSpPr/>
          <p:nvPr/>
        </p:nvSpPr>
        <p:spPr>
          <a:xfrm>
            <a:off x="1646809" y="3966885"/>
            <a:ext cx="1685365" cy="224117"/>
          </a:xfrm>
          <a:prstGeom prst="ellipse">
            <a:avLst/>
          </a:prstGeom>
          <a:noFill/>
          <a:ln w="1270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6" name="Oval 5">
            <a:extLst>
              <a:ext uri="{FF2B5EF4-FFF2-40B4-BE49-F238E27FC236}">
                <a16:creationId xmlns:a16="http://schemas.microsoft.com/office/drawing/2014/main" id="{2B8F86C1-FA32-17F4-8A4A-64DA207B5042}"/>
              </a:ext>
            </a:extLst>
          </p:cNvPr>
          <p:cNvSpPr/>
          <p:nvPr/>
        </p:nvSpPr>
        <p:spPr>
          <a:xfrm>
            <a:off x="1539233" y="5459504"/>
            <a:ext cx="1685365" cy="224117"/>
          </a:xfrm>
          <a:prstGeom prst="ellipse">
            <a:avLst/>
          </a:prstGeom>
          <a:noFill/>
          <a:ln w="1270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7" name="Oval 6">
            <a:extLst>
              <a:ext uri="{FF2B5EF4-FFF2-40B4-BE49-F238E27FC236}">
                <a16:creationId xmlns:a16="http://schemas.microsoft.com/office/drawing/2014/main" id="{DEC46297-5114-2649-AA36-553019F2E338}"/>
              </a:ext>
            </a:extLst>
          </p:cNvPr>
          <p:cNvSpPr/>
          <p:nvPr/>
        </p:nvSpPr>
        <p:spPr>
          <a:xfrm>
            <a:off x="1539233" y="5809128"/>
            <a:ext cx="1685365" cy="224117"/>
          </a:xfrm>
          <a:prstGeom prst="ellipse">
            <a:avLst/>
          </a:prstGeom>
          <a:noFill/>
          <a:ln w="1270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8" name="Oval 7">
            <a:extLst>
              <a:ext uri="{FF2B5EF4-FFF2-40B4-BE49-F238E27FC236}">
                <a16:creationId xmlns:a16="http://schemas.microsoft.com/office/drawing/2014/main" id="{77B2A031-2ADB-F9B5-AB43-C00FBE761ABB}"/>
              </a:ext>
            </a:extLst>
          </p:cNvPr>
          <p:cNvSpPr/>
          <p:nvPr/>
        </p:nvSpPr>
        <p:spPr>
          <a:xfrm>
            <a:off x="1539232" y="6158751"/>
            <a:ext cx="1685365" cy="224117"/>
          </a:xfrm>
          <a:prstGeom prst="ellipse">
            <a:avLst/>
          </a:prstGeom>
          <a:noFill/>
          <a:ln w="1270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0" name="TextBox 9">
            <a:extLst>
              <a:ext uri="{FF2B5EF4-FFF2-40B4-BE49-F238E27FC236}">
                <a16:creationId xmlns:a16="http://schemas.microsoft.com/office/drawing/2014/main" id="{298C5267-9BD5-E2A9-8C23-41018CA9D442}"/>
              </a:ext>
            </a:extLst>
          </p:cNvPr>
          <p:cNvSpPr txBox="1"/>
          <p:nvPr/>
        </p:nvSpPr>
        <p:spPr>
          <a:xfrm>
            <a:off x="1026367" y="6486383"/>
            <a:ext cx="2575249" cy="261610"/>
          </a:xfrm>
          <a:prstGeom prst="rect">
            <a:avLst/>
          </a:prstGeom>
          <a:noFill/>
        </p:spPr>
        <p:txBody>
          <a:bodyPr wrap="square" rtlCol="0">
            <a:spAutoFit/>
          </a:bodyPr>
          <a:lstStyle/>
          <a:p>
            <a:r>
              <a:rPr lang="en-US" sz="1100" dirty="0"/>
              <a:t>Schuster et al., in preparation</a:t>
            </a:r>
          </a:p>
        </p:txBody>
      </p:sp>
    </p:spTree>
    <p:extLst>
      <p:ext uri="{BB962C8B-B14F-4D97-AF65-F5344CB8AC3E}">
        <p14:creationId xmlns:p14="http://schemas.microsoft.com/office/powerpoint/2010/main" val="176568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8">
          <a:extLst>
            <a:ext uri="{FF2B5EF4-FFF2-40B4-BE49-F238E27FC236}">
              <a16:creationId xmlns:a16="http://schemas.microsoft.com/office/drawing/2014/main" id="{F3E12C58-D955-98BC-8CDB-7261283CDB09}"/>
            </a:ext>
          </a:extLst>
        </p:cNvPr>
        <p:cNvGrpSpPr/>
        <p:nvPr/>
      </p:nvGrpSpPr>
      <p:grpSpPr>
        <a:xfrm>
          <a:off x="0" y="0"/>
          <a:ext cx="0" cy="0"/>
          <a:chOff x="0" y="0"/>
          <a:chExt cx="0" cy="0"/>
        </a:xfrm>
      </p:grpSpPr>
      <p:sp>
        <p:nvSpPr>
          <p:cNvPr id="119" name="Google Shape;119;p8">
            <a:extLst>
              <a:ext uri="{FF2B5EF4-FFF2-40B4-BE49-F238E27FC236}">
                <a16:creationId xmlns:a16="http://schemas.microsoft.com/office/drawing/2014/main" id="{2F2713E7-6327-8370-21A1-1A3D59F3B1C4}"/>
              </a:ext>
            </a:extLst>
          </p:cNvPr>
          <p:cNvSpPr txBox="1">
            <a:spLocks noGrp="1"/>
          </p:cNvSpPr>
          <p:nvPr>
            <p:ph type="title"/>
          </p:nvPr>
        </p:nvSpPr>
        <p:spPr>
          <a:xfrm>
            <a:off x="3389971" y="2633031"/>
            <a:ext cx="5310604" cy="1362075"/>
          </a:xfrm>
          <a:prstGeom prst="rect">
            <a:avLst/>
          </a:prstGeom>
          <a:noFill/>
          <a:ln>
            <a:noFill/>
          </a:ln>
        </p:spPr>
        <p:txBody>
          <a:bodyPr spcFirstLastPara="1" wrap="square" lIns="91425" tIns="0" rIns="91425" bIns="45700" anchor="ctr" anchorCtr="0">
            <a:noAutofit/>
          </a:bodyPr>
          <a:lstStyle/>
          <a:p>
            <a:pPr marL="0" lvl="0" indent="0" algn="ctr" rtl="0">
              <a:lnSpc>
                <a:spcPct val="90000"/>
              </a:lnSpc>
              <a:spcBef>
                <a:spcPts val="0"/>
              </a:spcBef>
              <a:spcAft>
                <a:spcPts val="0"/>
              </a:spcAft>
              <a:buClr>
                <a:schemeClr val="accent1"/>
              </a:buClr>
              <a:buSzPts val="4400"/>
              <a:buFont typeface="Montserrat"/>
              <a:buNone/>
            </a:pPr>
            <a:r>
              <a:rPr lang="en-US" dirty="0"/>
              <a:t>Schools as the Hub for Prevention</a:t>
            </a:r>
            <a:endParaRPr dirty="0"/>
          </a:p>
        </p:txBody>
      </p:sp>
    </p:spTree>
    <p:extLst>
      <p:ext uri="{BB962C8B-B14F-4D97-AF65-F5344CB8AC3E}">
        <p14:creationId xmlns:p14="http://schemas.microsoft.com/office/powerpoint/2010/main" val="3291389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6"/>
          <p:cNvSpPr txBox="1">
            <a:spLocks noGrp="1"/>
          </p:cNvSpPr>
          <p:nvPr>
            <p:ph type="title"/>
          </p:nvPr>
        </p:nvSpPr>
        <p:spPr>
          <a:xfrm>
            <a:off x="3389971" y="2633031"/>
            <a:ext cx="5310604" cy="1362075"/>
          </a:xfrm>
          <a:prstGeom prst="rect">
            <a:avLst/>
          </a:prstGeom>
          <a:noFill/>
          <a:ln>
            <a:noFill/>
          </a:ln>
        </p:spPr>
        <p:txBody>
          <a:bodyPr spcFirstLastPara="1" wrap="square" lIns="91425" tIns="0" rIns="91425" bIns="45700" anchor="ctr" anchorCtr="0">
            <a:noAutofit/>
          </a:bodyPr>
          <a:lstStyle/>
          <a:p>
            <a:pPr marL="0" lvl="0" indent="0" algn="l" rtl="0">
              <a:lnSpc>
                <a:spcPct val="90000"/>
              </a:lnSpc>
              <a:spcBef>
                <a:spcPts val="0"/>
              </a:spcBef>
              <a:spcAft>
                <a:spcPts val="0"/>
              </a:spcAft>
              <a:buClr>
                <a:schemeClr val="accent1"/>
              </a:buClr>
              <a:buSzPts val="2800"/>
              <a:buFont typeface="Montserrat"/>
              <a:buNone/>
            </a:pPr>
            <a:r>
              <a:rPr lang="en-US" sz="2800" i="1"/>
              <a:t>Approach: To build on existing efforts, enhance, refine and fill in gaps when needed while avoiding duplication and not </a:t>
            </a:r>
            <a:br>
              <a:rPr lang="en-US" sz="2800" i="1"/>
            </a:br>
            <a:r>
              <a:rPr lang="en-US" sz="2800" i="1"/>
              <a:t>“recreating the wheel.”</a:t>
            </a:r>
            <a:br>
              <a:rPr lang="en-US" i="1"/>
            </a:b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C49E87-135C-7D55-BA82-C8935E768B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pic>
        <p:nvPicPr>
          <p:cNvPr id="10" name="Picture 2" descr="multi tiered system support triangle">
            <a:extLst>
              <a:ext uri="{FF2B5EF4-FFF2-40B4-BE49-F238E27FC236}">
                <a16:creationId xmlns:a16="http://schemas.microsoft.com/office/drawing/2014/main" id="{79599F69-9DAA-7DD4-1138-BDB50C0A576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272" y="375948"/>
            <a:ext cx="5341689" cy="534168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C3380419-6D06-9ACE-36E6-F78F92384F11}"/>
              </a:ext>
            </a:extLst>
          </p:cNvPr>
          <p:cNvSpPr txBox="1">
            <a:spLocks/>
          </p:cNvSpPr>
          <p:nvPr/>
        </p:nvSpPr>
        <p:spPr>
          <a:xfrm>
            <a:off x="5990878" y="2694465"/>
            <a:ext cx="4258400" cy="43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t>Early detection and intervention</a:t>
            </a:r>
            <a:endParaRPr lang="en-US" b="1" dirty="0"/>
          </a:p>
        </p:txBody>
      </p:sp>
      <p:sp>
        <p:nvSpPr>
          <p:cNvPr id="4" name="Title 2">
            <a:extLst>
              <a:ext uri="{FF2B5EF4-FFF2-40B4-BE49-F238E27FC236}">
                <a16:creationId xmlns:a16="http://schemas.microsoft.com/office/drawing/2014/main" id="{B2275DB6-6C34-A494-5042-8B4F2A12CCEE}"/>
              </a:ext>
            </a:extLst>
          </p:cNvPr>
          <p:cNvSpPr txBox="1">
            <a:spLocks/>
          </p:cNvSpPr>
          <p:nvPr/>
        </p:nvSpPr>
        <p:spPr>
          <a:xfrm>
            <a:off x="5097622" y="1751102"/>
            <a:ext cx="912800" cy="387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t>01</a:t>
            </a:r>
            <a:endParaRPr lang="en-US" b="1" dirty="0"/>
          </a:p>
        </p:txBody>
      </p:sp>
      <p:sp>
        <p:nvSpPr>
          <p:cNvPr id="5" name="Title 3">
            <a:extLst>
              <a:ext uri="{FF2B5EF4-FFF2-40B4-BE49-F238E27FC236}">
                <a16:creationId xmlns:a16="http://schemas.microsoft.com/office/drawing/2014/main" id="{9CC4F70B-834A-4CDB-12AB-805D71DCD8E2}"/>
              </a:ext>
            </a:extLst>
          </p:cNvPr>
          <p:cNvSpPr txBox="1">
            <a:spLocks/>
          </p:cNvSpPr>
          <p:nvPr/>
        </p:nvSpPr>
        <p:spPr>
          <a:xfrm>
            <a:off x="5097622" y="2617777"/>
            <a:ext cx="912800" cy="387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t>02</a:t>
            </a:r>
            <a:endParaRPr lang="en-US" b="1" dirty="0"/>
          </a:p>
        </p:txBody>
      </p:sp>
      <p:sp>
        <p:nvSpPr>
          <p:cNvPr id="6" name="Title 5">
            <a:extLst>
              <a:ext uri="{FF2B5EF4-FFF2-40B4-BE49-F238E27FC236}">
                <a16:creationId xmlns:a16="http://schemas.microsoft.com/office/drawing/2014/main" id="{41C1E841-6103-CF90-287A-85325E20AF69}"/>
              </a:ext>
            </a:extLst>
          </p:cNvPr>
          <p:cNvSpPr txBox="1">
            <a:spLocks/>
          </p:cNvSpPr>
          <p:nvPr/>
        </p:nvSpPr>
        <p:spPr>
          <a:xfrm>
            <a:off x="5990878" y="1727902"/>
            <a:ext cx="4258400" cy="43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t>Universal prevention</a:t>
            </a:r>
            <a:endParaRPr lang="en-US" b="1" dirty="0"/>
          </a:p>
        </p:txBody>
      </p:sp>
      <p:sp>
        <p:nvSpPr>
          <p:cNvPr id="7" name="Title 6">
            <a:extLst>
              <a:ext uri="{FF2B5EF4-FFF2-40B4-BE49-F238E27FC236}">
                <a16:creationId xmlns:a16="http://schemas.microsoft.com/office/drawing/2014/main" id="{9B14FFF2-93F1-1B83-3151-CF26043D0EDF}"/>
              </a:ext>
            </a:extLst>
          </p:cNvPr>
          <p:cNvSpPr txBox="1">
            <a:spLocks/>
          </p:cNvSpPr>
          <p:nvPr/>
        </p:nvSpPr>
        <p:spPr>
          <a:xfrm>
            <a:off x="5990878" y="4153259"/>
            <a:ext cx="4258400" cy="43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t>Treatment and Ongoing support</a:t>
            </a:r>
            <a:endParaRPr lang="en-US" b="1" dirty="0"/>
          </a:p>
        </p:txBody>
      </p:sp>
      <p:sp>
        <p:nvSpPr>
          <p:cNvPr id="8" name="Title 7">
            <a:extLst>
              <a:ext uri="{FF2B5EF4-FFF2-40B4-BE49-F238E27FC236}">
                <a16:creationId xmlns:a16="http://schemas.microsoft.com/office/drawing/2014/main" id="{A6359BE2-F10F-5020-287A-A8D3202BDB91}"/>
              </a:ext>
            </a:extLst>
          </p:cNvPr>
          <p:cNvSpPr txBox="1">
            <a:spLocks/>
          </p:cNvSpPr>
          <p:nvPr/>
        </p:nvSpPr>
        <p:spPr>
          <a:xfrm>
            <a:off x="5097622" y="4176459"/>
            <a:ext cx="912800" cy="3872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t>03</a:t>
            </a:r>
            <a:endParaRPr lang="en-US" b="1" dirty="0"/>
          </a:p>
        </p:txBody>
      </p:sp>
      <p:sp>
        <p:nvSpPr>
          <p:cNvPr id="9" name="Subtitle 11">
            <a:extLst>
              <a:ext uri="{FF2B5EF4-FFF2-40B4-BE49-F238E27FC236}">
                <a16:creationId xmlns:a16="http://schemas.microsoft.com/office/drawing/2014/main" id="{8485B929-756F-EFAA-5AE3-B4FE8BD2F743}"/>
              </a:ext>
            </a:extLst>
          </p:cNvPr>
          <p:cNvSpPr txBox="1">
            <a:spLocks/>
          </p:cNvSpPr>
          <p:nvPr/>
        </p:nvSpPr>
        <p:spPr>
          <a:xfrm>
            <a:off x="5990878" y="3067095"/>
            <a:ext cx="3272000" cy="315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a:t>Universal screening (SBIRT)</a:t>
            </a:r>
          </a:p>
          <a:p>
            <a:r>
              <a:rPr lang="en-US" b="1"/>
              <a:t>Alternatives to punishment</a:t>
            </a:r>
            <a:endParaRPr lang="en-US" b="1" dirty="0"/>
          </a:p>
        </p:txBody>
      </p:sp>
    </p:spTree>
    <p:extLst>
      <p:ext uri="{BB962C8B-B14F-4D97-AF65-F5344CB8AC3E}">
        <p14:creationId xmlns:p14="http://schemas.microsoft.com/office/powerpoint/2010/main" val="53856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237BC8-E832-C4AC-3D82-4614740C1D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pic>
        <p:nvPicPr>
          <p:cNvPr id="3" name="Picture 2" descr="Chart, treemap chart&#10;&#10;Description automatically generated">
            <a:extLst>
              <a:ext uri="{FF2B5EF4-FFF2-40B4-BE49-F238E27FC236}">
                <a16:creationId xmlns:a16="http://schemas.microsoft.com/office/drawing/2014/main" id="{5AC23619-9FED-F1F2-70A8-AF5BF49D8329}"/>
              </a:ext>
            </a:extLst>
          </p:cNvPr>
          <p:cNvPicPr>
            <a:picLocks noChangeAspect="1"/>
          </p:cNvPicPr>
          <p:nvPr/>
        </p:nvPicPr>
        <p:blipFill>
          <a:blip r:embed="rId2"/>
          <a:stretch>
            <a:fillRect/>
          </a:stretch>
        </p:blipFill>
        <p:spPr>
          <a:xfrm>
            <a:off x="545349" y="1126681"/>
            <a:ext cx="7732041" cy="4925896"/>
          </a:xfrm>
          <a:prstGeom prst="rect">
            <a:avLst/>
          </a:prstGeom>
        </p:spPr>
      </p:pic>
      <p:sp>
        <p:nvSpPr>
          <p:cNvPr id="4" name="Content Placeholder 8">
            <a:extLst>
              <a:ext uri="{FF2B5EF4-FFF2-40B4-BE49-F238E27FC236}">
                <a16:creationId xmlns:a16="http://schemas.microsoft.com/office/drawing/2014/main" id="{3B1CEB20-DA4D-E71F-E092-197327A9717F}"/>
              </a:ext>
            </a:extLst>
          </p:cNvPr>
          <p:cNvSpPr txBox="1">
            <a:spLocks/>
          </p:cNvSpPr>
          <p:nvPr/>
        </p:nvSpPr>
        <p:spPr>
          <a:xfrm>
            <a:off x="3376660" y="551077"/>
            <a:ext cx="3176540" cy="50869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800" b="0" kern="1200">
                <a:solidFill>
                  <a:schemeClr val="tx1"/>
                </a:solidFill>
                <a:latin typeface="+mn-lt"/>
                <a:ea typeface="+mn-ea"/>
                <a:cs typeface="+mn-cs"/>
              </a:defRPr>
            </a:lvl1pPr>
            <a:lvl2pPr marL="461963" indent="-228600" algn="l" defTabSz="914400" rtl="0" eaLnBrk="1" latinLnBrk="0" hangingPunct="1">
              <a:lnSpc>
                <a:spcPct val="100000"/>
              </a:lnSpc>
              <a:spcBef>
                <a:spcPts val="0"/>
              </a:spcBef>
              <a:buSzPct val="95000"/>
              <a:buFont typeface="Arial" panose="020B0604020202020204" pitchFamily="34" charset="0"/>
              <a:buChar char="•"/>
              <a:tabLst/>
              <a:defRPr sz="1800" kern="1200">
                <a:solidFill>
                  <a:schemeClr val="tx1"/>
                </a:solidFill>
                <a:latin typeface="+mn-lt"/>
                <a:ea typeface="+mn-ea"/>
                <a:cs typeface="+mn-cs"/>
              </a:defRPr>
            </a:lvl2pPr>
            <a:lvl3pPr marL="688975" indent="-220663" algn="l" defTabSz="914400" rtl="0" eaLnBrk="1" latinLnBrk="0" hangingPunct="1">
              <a:lnSpc>
                <a:spcPct val="100000"/>
              </a:lnSpc>
              <a:spcBef>
                <a:spcPts val="0"/>
              </a:spcBef>
              <a:buFont typeface="Calibri" panose="020F0502020204030204" pitchFamily="34" charset="0"/>
              <a:buChar char="‒"/>
              <a:tabLst/>
              <a:defRPr sz="1800" kern="1200">
                <a:solidFill>
                  <a:schemeClr val="tx1"/>
                </a:solidFill>
                <a:latin typeface="+mn-lt"/>
                <a:ea typeface="+mn-ea"/>
                <a:cs typeface="+mn-cs"/>
              </a:defRPr>
            </a:lvl3pPr>
            <a:lvl4pPr marL="917575" indent="-233363" algn="l" defTabSz="914400" rtl="0" eaLnBrk="1" latinLnBrk="0" hangingPunct="1">
              <a:lnSpc>
                <a:spcPct val="100000"/>
              </a:lnSpc>
              <a:spcBef>
                <a:spcPts val="0"/>
              </a:spcBef>
              <a:buSzPct val="80000"/>
              <a:buFont typeface="Wingdings" pitchFamily="2" charset="2"/>
              <a:buChar char="§"/>
              <a:tabLst/>
              <a:defRPr sz="1800" kern="1200">
                <a:solidFill>
                  <a:schemeClr val="tx1"/>
                </a:solidFill>
                <a:latin typeface="+mn-lt"/>
                <a:ea typeface="+mn-ea"/>
                <a:cs typeface="+mn-cs"/>
              </a:defRPr>
            </a:lvl4pPr>
            <a:lvl5pPr marL="1146175" indent="-234950" algn="l" defTabSz="914400" rtl="0" eaLnBrk="1" latinLnBrk="0" hangingPunct="1">
              <a:lnSpc>
                <a:spcPct val="100000"/>
              </a:lnSpc>
              <a:spcBef>
                <a:spcPts val="0"/>
              </a:spcBef>
              <a:buSzPct val="90000"/>
              <a:buFont typeface="System Font Regular"/>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buClr>
                <a:srgbClr val="000000"/>
              </a:buClr>
            </a:pPr>
            <a:r>
              <a:rPr lang="en-US" sz="2400" b="1" dirty="0">
                <a:solidFill>
                  <a:srgbClr val="383838"/>
                </a:solidFill>
                <a:latin typeface="Arial"/>
                <a:sym typeface="Arial"/>
              </a:rPr>
              <a:t>Student Intent to Quit</a:t>
            </a:r>
          </a:p>
        </p:txBody>
      </p:sp>
    </p:spTree>
    <p:extLst>
      <p:ext uri="{BB962C8B-B14F-4D97-AF65-F5344CB8AC3E}">
        <p14:creationId xmlns:p14="http://schemas.microsoft.com/office/powerpoint/2010/main" val="2192132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89DE19-89DA-6978-25DD-95F6662284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42</a:t>
            </a:fld>
            <a:endParaRPr lang="en-US"/>
          </a:p>
        </p:txBody>
      </p:sp>
      <p:sp>
        <p:nvSpPr>
          <p:cNvPr id="3" name="Title 1">
            <a:extLst>
              <a:ext uri="{FF2B5EF4-FFF2-40B4-BE49-F238E27FC236}">
                <a16:creationId xmlns:a16="http://schemas.microsoft.com/office/drawing/2014/main" id="{592E81F7-C9C4-23E5-BE55-D1E3CED866D9}"/>
              </a:ext>
            </a:extLst>
          </p:cNvPr>
          <p:cNvSpPr txBox="1">
            <a:spLocks/>
          </p:cNvSpPr>
          <p:nvPr/>
        </p:nvSpPr>
        <p:spPr>
          <a:xfrm>
            <a:off x="233645" y="859726"/>
            <a:ext cx="8219890" cy="1950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dirty="0"/>
              <a:t>1 in 5 teens surveyed requested additional support at school. </a:t>
            </a:r>
          </a:p>
        </p:txBody>
      </p:sp>
      <p:sp>
        <p:nvSpPr>
          <p:cNvPr id="4" name="Title 1">
            <a:extLst>
              <a:ext uri="{FF2B5EF4-FFF2-40B4-BE49-F238E27FC236}">
                <a16:creationId xmlns:a16="http://schemas.microsoft.com/office/drawing/2014/main" id="{E961BCC8-3497-96C2-5E03-AFC7FAF8127D}"/>
              </a:ext>
            </a:extLst>
          </p:cNvPr>
          <p:cNvSpPr txBox="1">
            <a:spLocks/>
          </p:cNvSpPr>
          <p:nvPr/>
        </p:nvSpPr>
        <p:spPr>
          <a:xfrm>
            <a:off x="233645" y="3748840"/>
            <a:ext cx="8219890" cy="195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700"/>
              <a:buFont typeface="Julius Sans One"/>
              <a:buNone/>
              <a:defRPr sz="8000" b="1" i="0" u="none" strike="noStrike" cap="none">
                <a:solidFill>
                  <a:schemeClr val="lt1"/>
                </a:solidFill>
                <a:latin typeface="Julius Sans One"/>
                <a:ea typeface="Julius Sans One"/>
                <a:cs typeface="Julius Sans One"/>
                <a:sym typeface="Julius Sans One"/>
              </a:defRPr>
            </a:lvl1pPr>
            <a:lvl2pPr marR="0" lvl="1" algn="l" rtl="0">
              <a:lnSpc>
                <a:spcPct val="100000"/>
              </a:lnSpc>
              <a:spcBef>
                <a:spcPts val="0"/>
              </a:spcBef>
              <a:spcAft>
                <a:spcPts val="0"/>
              </a:spcAft>
              <a:buClr>
                <a:schemeClr val="lt1"/>
              </a:buClr>
              <a:buSzPts val="3000"/>
              <a:buFont typeface="Julius Sans One"/>
              <a:buNone/>
              <a:defRPr sz="3000" b="1" i="0" u="none" strike="noStrike" cap="none">
                <a:solidFill>
                  <a:schemeClr val="lt1"/>
                </a:solidFill>
                <a:latin typeface="Julius Sans One"/>
                <a:ea typeface="Julius Sans One"/>
                <a:cs typeface="Julius Sans One"/>
                <a:sym typeface="Julius Sans One"/>
              </a:defRPr>
            </a:lvl2pPr>
            <a:lvl3pPr marR="0" lvl="2" algn="l" rtl="0">
              <a:lnSpc>
                <a:spcPct val="100000"/>
              </a:lnSpc>
              <a:spcBef>
                <a:spcPts val="0"/>
              </a:spcBef>
              <a:spcAft>
                <a:spcPts val="0"/>
              </a:spcAft>
              <a:buClr>
                <a:schemeClr val="lt1"/>
              </a:buClr>
              <a:buSzPts val="3000"/>
              <a:buFont typeface="Julius Sans One"/>
              <a:buNone/>
              <a:defRPr sz="3000" b="1" i="0" u="none" strike="noStrike" cap="none">
                <a:solidFill>
                  <a:schemeClr val="lt1"/>
                </a:solidFill>
                <a:latin typeface="Julius Sans One"/>
                <a:ea typeface="Julius Sans One"/>
                <a:cs typeface="Julius Sans One"/>
                <a:sym typeface="Julius Sans One"/>
              </a:defRPr>
            </a:lvl3pPr>
            <a:lvl4pPr marR="0" lvl="3" algn="l" rtl="0">
              <a:lnSpc>
                <a:spcPct val="100000"/>
              </a:lnSpc>
              <a:spcBef>
                <a:spcPts val="0"/>
              </a:spcBef>
              <a:spcAft>
                <a:spcPts val="0"/>
              </a:spcAft>
              <a:buClr>
                <a:schemeClr val="lt1"/>
              </a:buClr>
              <a:buSzPts val="3000"/>
              <a:buFont typeface="Julius Sans One"/>
              <a:buNone/>
              <a:defRPr sz="3000" b="1" i="0" u="none" strike="noStrike" cap="none">
                <a:solidFill>
                  <a:schemeClr val="lt1"/>
                </a:solidFill>
                <a:latin typeface="Julius Sans One"/>
                <a:ea typeface="Julius Sans One"/>
                <a:cs typeface="Julius Sans One"/>
                <a:sym typeface="Julius Sans One"/>
              </a:defRPr>
            </a:lvl4pPr>
            <a:lvl5pPr marR="0" lvl="4" algn="l" rtl="0">
              <a:lnSpc>
                <a:spcPct val="100000"/>
              </a:lnSpc>
              <a:spcBef>
                <a:spcPts val="0"/>
              </a:spcBef>
              <a:spcAft>
                <a:spcPts val="0"/>
              </a:spcAft>
              <a:buClr>
                <a:schemeClr val="lt1"/>
              </a:buClr>
              <a:buSzPts val="3000"/>
              <a:buFont typeface="Julius Sans One"/>
              <a:buNone/>
              <a:defRPr sz="3000" b="1" i="0" u="none" strike="noStrike" cap="none">
                <a:solidFill>
                  <a:schemeClr val="lt1"/>
                </a:solidFill>
                <a:latin typeface="Julius Sans One"/>
                <a:ea typeface="Julius Sans One"/>
                <a:cs typeface="Julius Sans One"/>
                <a:sym typeface="Julius Sans One"/>
              </a:defRPr>
            </a:lvl5pPr>
            <a:lvl6pPr marR="0" lvl="5" algn="l" rtl="0">
              <a:lnSpc>
                <a:spcPct val="100000"/>
              </a:lnSpc>
              <a:spcBef>
                <a:spcPts val="0"/>
              </a:spcBef>
              <a:spcAft>
                <a:spcPts val="0"/>
              </a:spcAft>
              <a:buClr>
                <a:schemeClr val="lt1"/>
              </a:buClr>
              <a:buSzPts val="3000"/>
              <a:buFont typeface="Julius Sans One"/>
              <a:buNone/>
              <a:defRPr sz="3000" b="1" i="0" u="none" strike="noStrike" cap="none">
                <a:solidFill>
                  <a:schemeClr val="lt1"/>
                </a:solidFill>
                <a:latin typeface="Julius Sans One"/>
                <a:ea typeface="Julius Sans One"/>
                <a:cs typeface="Julius Sans One"/>
                <a:sym typeface="Julius Sans One"/>
              </a:defRPr>
            </a:lvl6pPr>
            <a:lvl7pPr marR="0" lvl="6" algn="l" rtl="0">
              <a:lnSpc>
                <a:spcPct val="100000"/>
              </a:lnSpc>
              <a:spcBef>
                <a:spcPts val="0"/>
              </a:spcBef>
              <a:spcAft>
                <a:spcPts val="0"/>
              </a:spcAft>
              <a:buClr>
                <a:schemeClr val="lt1"/>
              </a:buClr>
              <a:buSzPts val="3000"/>
              <a:buFont typeface="Julius Sans One"/>
              <a:buNone/>
              <a:defRPr sz="3000" b="1" i="0" u="none" strike="noStrike" cap="none">
                <a:solidFill>
                  <a:schemeClr val="lt1"/>
                </a:solidFill>
                <a:latin typeface="Julius Sans One"/>
                <a:ea typeface="Julius Sans One"/>
                <a:cs typeface="Julius Sans One"/>
                <a:sym typeface="Julius Sans One"/>
              </a:defRPr>
            </a:lvl7pPr>
            <a:lvl8pPr marR="0" lvl="7" algn="l" rtl="0">
              <a:lnSpc>
                <a:spcPct val="100000"/>
              </a:lnSpc>
              <a:spcBef>
                <a:spcPts val="0"/>
              </a:spcBef>
              <a:spcAft>
                <a:spcPts val="0"/>
              </a:spcAft>
              <a:buClr>
                <a:schemeClr val="lt1"/>
              </a:buClr>
              <a:buSzPts val="3000"/>
              <a:buFont typeface="Julius Sans One"/>
              <a:buNone/>
              <a:defRPr sz="3000" b="1" i="0" u="none" strike="noStrike" cap="none">
                <a:solidFill>
                  <a:schemeClr val="lt1"/>
                </a:solidFill>
                <a:latin typeface="Julius Sans One"/>
                <a:ea typeface="Julius Sans One"/>
                <a:cs typeface="Julius Sans One"/>
                <a:sym typeface="Julius Sans One"/>
              </a:defRPr>
            </a:lvl8pPr>
            <a:lvl9pPr marR="0" lvl="8" algn="l" rtl="0">
              <a:lnSpc>
                <a:spcPct val="100000"/>
              </a:lnSpc>
              <a:spcBef>
                <a:spcPts val="0"/>
              </a:spcBef>
              <a:spcAft>
                <a:spcPts val="0"/>
              </a:spcAft>
              <a:buClr>
                <a:schemeClr val="lt1"/>
              </a:buClr>
              <a:buSzPts val="3000"/>
              <a:buFont typeface="Julius Sans One"/>
              <a:buNone/>
              <a:defRPr sz="3000" b="1" i="0" u="none" strike="noStrike" cap="none">
                <a:solidFill>
                  <a:schemeClr val="lt1"/>
                </a:solidFill>
                <a:latin typeface="Julius Sans One"/>
                <a:ea typeface="Julius Sans One"/>
                <a:cs typeface="Julius Sans One"/>
                <a:sym typeface="Julius Sans One"/>
              </a:defRPr>
            </a:lvl9pPr>
          </a:lstStyle>
          <a:p>
            <a:pPr algn="l" defTabSz="914400"/>
            <a:r>
              <a:rPr lang="en-US" sz="4000" b="0" kern="0" dirty="0">
                <a:solidFill>
                  <a:schemeClr val="tx1"/>
                </a:solidFill>
                <a:latin typeface="Arial" panose="020B0604020202020204" pitchFamily="34" charset="0"/>
                <a:cs typeface="Arial" panose="020B0604020202020204" pitchFamily="34" charset="0"/>
              </a:rPr>
              <a:t>Most were not currently connected to supports at school.</a:t>
            </a:r>
            <a:r>
              <a:rPr lang="en-US" sz="4000" kern="0" dirty="0"/>
              <a:t>. </a:t>
            </a:r>
          </a:p>
        </p:txBody>
      </p:sp>
      <p:sp>
        <p:nvSpPr>
          <p:cNvPr id="5" name="TextBox 4">
            <a:extLst>
              <a:ext uri="{FF2B5EF4-FFF2-40B4-BE49-F238E27FC236}">
                <a16:creationId xmlns:a16="http://schemas.microsoft.com/office/drawing/2014/main" id="{A06C6974-16D6-6F3B-3960-A2E1BAABA6A6}"/>
              </a:ext>
            </a:extLst>
          </p:cNvPr>
          <p:cNvSpPr txBox="1"/>
          <p:nvPr/>
        </p:nvSpPr>
        <p:spPr>
          <a:xfrm>
            <a:off x="1045802" y="6345172"/>
            <a:ext cx="7834184" cy="261610"/>
          </a:xfrm>
          <a:prstGeom prst="rect">
            <a:avLst/>
          </a:prstGeom>
          <a:noFill/>
        </p:spPr>
        <p:txBody>
          <a:bodyPr wrap="square" rtlCol="0">
            <a:spAutoFit/>
          </a:bodyPr>
          <a:lstStyle/>
          <a:p>
            <a:r>
              <a:rPr lang="en-US" sz="1100" dirty="0"/>
              <a:t>Costello et al., in press, School Psychology</a:t>
            </a:r>
          </a:p>
        </p:txBody>
      </p:sp>
    </p:spTree>
    <p:extLst>
      <p:ext uri="{BB962C8B-B14F-4D97-AF65-F5344CB8AC3E}">
        <p14:creationId xmlns:p14="http://schemas.microsoft.com/office/powerpoint/2010/main" val="235622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E8463F4-0BCB-F02C-93D5-A3FE4F8646C7}"/>
              </a:ext>
            </a:extLst>
          </p:cNvPr>
          <p:cNvGraphicFramePr>
            <a:graphicFrameLocks noGrp="1"/>
          </p:cNvGraphicFramePr>
          <p:nvPr/>
        </p:nvGraphicFramePr>
        <p:xfrm>
          <a:off x="262581" y="968461"/>
          <a:ext cx="8467470" cy="4494770"/>
        </p:xfrm>
        <a:graphic>
          <a:graphicData uri="http://schemas.openxmlformats.org/drawingml/2006/table">
            <a:tbl>
              <a:tblPr firstRow="1" firstCol="1" bandRow="1"/>
              <a:tblGrid>
                <a:gridCol w="2875667">
                  <a:extLst>
                    <a:ext uri="{9D8B030D-6E8A-4147-A177-3AD203B41FA5}">
                      <a16:colId xmlns:a16="http://schemas.microsoft.com/office/drawing/2014/main" val="1032847591"/>
                    </a:ext>
                  </a:extLst>
                </a:gridCol>
                <a:gridCol w="1207535">
                  <a:extLst>
                    <a:ext uri="{9D8B030D-6E8A-4147-A177-3AD203B41FA5}">
                      <a16:colId xmlns:a16="http://schemas.microsoft.com/office/drawing/2014/main" val="2673316401"/>
                    </a:ext>
                  </a:extLst>
                </a:gridCol>
                <a:gridCol w="854111">
                  <a:extLst>
                    <a:ext uri="{9D8B030D-6E8A-4147-A177-3AD203B41FA5}">
                      <a16:colId xmlns:a16="http://schemas.microsoft.com/office/drawing/2014/main" val="473996388"/>
                    </a:ext>
                  </a:extLst>
                </a:gridCol>
                <a:gridCol w="1230442">
                  <a:extLst>
                    <a:ext uri="{9D8B030D-6E8A-4147-A177-3AD203B41FA5}">
                      <a16:colId xmlns:a16="http://schemas.microsoft.com/office/drawing/2014/main" val="4023576554"/>
                    </a:ext>
                  </a:extLst>
                </a:gridCol>
                <a:gridCol w="1102817">
                  <a:extLst>
                    <a:ext uri="{9D8B030D-6E8A-4147-A177-3AD203B41FA5}">
                      <a16:colId xmlns:a16="http://schemas.microsoft.com/office/drawing/2014/main" val="2946627404"/>
                    </a:ext>
                  </a:extLst>
                </a:gridCol>
                <a:gridCol w="1196898">
                  <a:extLst>
                    <a:ext uri="{9D8B030D-6E8A-4147-A177-3AD203B41FA5}">
                      <a16:colId xmlns:a16="http://schemas.microsoft.com/office/drawing/2014/main" val="1769409200"/>
                    </a:ext>
                  </a:extLst>
                </a:gridCol>
              </a:tblGrid>
              <a:tr h="344950">
                <a:tc gridSpan="6">
                  <a:txBody>
                    <a:bodyPr/>
                    <a:lstStyle/>
                    <a:p>
                      <a:pPr marL="0" marR="0">
                        <a:lnSpc>
                          <a:spcPct val="115000"/>
                        </a:lnSpc>
                        <a:buNone/>
                      </a:pPr>
                      <a:r>
                        <a:rPr lang="en-US" sz="800" b="1" kern="100">
                          <a:effectLst/>
                          <a:latin typeface="Times New Roman" panose="02020603050405020304" pitchFamily="18" charset="0"/>
                          <a:ea typeface="Aptos" panose="020B0004020202020204" pitchFamily="34" charset="0"/>
                          <a:cs typeface="Times New Roman" panose="02020603050405020304" pitchFamily="18" charset="0"/>
                        </a:rPr>
                        <a:t>Mental Health Symptoms Endorsed by Students Who Do and Do Not Self-Refer Following Completion of Anonymous School-Wide Screener</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2973427"/>
                  </a:ext>
                </a:extLst>
              </a:tr>
              <a:tr h="474956">
                <a:tc>
                  <a:txBody>
                    <a:bodyPr/>
                    <a:lstStyle/>
                    <a:p>
                      <a:pPr marL="0" marR="0">
                        <a:lnSpc>
                          <a:spcPct val="115000"/>
                        </a:lnSpc>
                        <a:buNone/>
                      </a:pPr>
                      <a:r>
                        <a:rPr lang="en-US" sz="800" b="1" kern="100">
                          <a:effectLst/>
                          <a:latin typeface="Times New Roman" panose="02020603050405020304" pitchFamily="18" charset="0"/>
                          <a:ea typeface="Aptos" panose="020B0004020202020204" pitchFamily="34" charset="0"/>
                          <a:cs typeface="Times New Roman" panose="02020603050405020304" pitchFamily="18" charset="0"/>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15000"/>
                        </a:lnSpc>
                        <a:buNone/>
                      </a:pPr>
                      <a:r>
                        <a:rPr lang="en-US" sz="800" b="1" kern="100">
                          <a:effectLst/>
                          <a:latin typeface="Times New Roman" panose="02020603050405020304" pitchFamily="18" charset="0"/>
                          <a:ea typeface="Aptos" panose="020B0004020202020204" pitchFamily="34" charset="0"/>
                          <a:cs typeface="Times New Roman" panose="02020603050405020304" pitchFamily="18" charset="0"/>
                        </a:rPr>
                        <a:t>Students Self-Referring</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lgn="ctr">
                        <a:lnSpc>
                          <a:spcPct val="115000"/>
                        </a:lnSpc>
                        <a:buNone/>
                      </a:pPr>
                      <a:r>
                        <a:rPr lang="en-US" sz="800" b="1" kern="100">
                          <a:effectLst/>
                          <a:latin typeface="Times New Roman" panose="02020603050405020304" pitchFamily="18" charset="0"/>
                          <a:ea typeface="Aptos" panose="020B0004020202020204" pitchFamily="34" charset="0"/>
                          <a:cs typeface="Times New Roman" panose="02020603050405020304" pitchFamily="18" charset="0"/>
                        </a:rPr>
                        <a:t>Students Not Self-Referring</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buNone/>
                      </a:pPr>
                      <a:r>
                        <a:rPr lang="en-US" sz="800" b="1" kern="100">
                          <a:effectLst/>
                          <a:latin typeface="Times New Roman" panose="02020603050405020304" pitchFamily="18" charset="0"/>
                          <a:ea typeface="Aptos" panose="020B0004020202020204" pitchFamily="34" charset="0"/>
                          <a:cs typeface="Times New Roman" panose="02020603050405020304" pitchFamily="18" charset="0"/>
                        </a:rPr>
                        <a:t>Group Comparisons</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852425"/>
                  </a:ext>
                </a:extLst>
              </a:tr>
              <a:tr h="313617">
                <a:tc>
                  <a:txBody>
                    <a:bodyPr/>
                    <a:lstStyle/>
                    <a:p>
                      <a:pPr marL="0" marR="0">
                        <a:lnSpc>
                          <a:spcPct val="115000"/>
                        </a:lnSpc>
                        <a:buNone/>
                      </a:pPr>
                      <a:r>
                        <a:rPr lang="en-US" sz="800" b="1" kern="100">
                          <a:effectLst/>
                          <a:latin typeface="Times New Roman" panose="02020603050405020304" pitchFamily="18" charset="0"/>
                          <a:ea typeface="Aptos" panose="020B0004020202020204" pitchFamily="34" charset="0"/>
                          <a:cs typeface="Times New Roman" panose="02020603050405020304" pitchFamily="18" charset="0"/>
                        </a:rPr>
                        <a:t>Depression/Anxiety (PHQ-4)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M=3.7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buNone/>
                      </a:pPr>
                      <a:r>
                        <a:rPr lang="en-US" sz="800" i="1" kern="100">
                          <a:effectLst/>
                          <a:latin typeface="Times New Roman" panose="02020603050405020304" pitchFamily="18" charset="0"/>
                          <a:ea typeface="Aptos" panose="020B0004020202020204" pitchFamily="34" charset="0"/>
                          <a:cs typeface="Times New Roman" panose="02020603050405020304" pitchFamily="18" charset="0"/>
                        </a:rPr>
                        <a:t>SD=3.8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M=3.0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buNone/>
                      </a:pPr>
                      <a:r>
                        <a:rPr lang="en-US" sz="800" i="1" kern="100">
                          <a:effectLst/>
                          <a:latin typeface="Times New Roman" panose="02020603050405020304" pitchFamily="18" charset="0"/>
                          <a:ea typeface="Aptos" panose="020B0004020202020204" pitchFamily="34" charset="0"/>
                          <a:cs typeface="Times New Roman" panose="02020603050405020304" pitchFamily="18" charset="0"/>
                        </a:rPr>
                        <a:t>SD=3.3</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0.0001</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384306"/>
                  </a:ext>
                </a:extLst>
              </a:tr>
              <a:tr h="313617">
                <a:tc>
                  <a:txBody>
                    <a:bodyPr/>
                    <a:lstStyle/>
                    <a:p>
                      <a:pPr marL="0" marR="0">
                        <a:lnSpc>
                          <a:spcPct val="115000"/>
                        </a:lnSpc>
                        <a:buNone/>
                      </a:pPr>
                      <a:r>
                        <a:rPr lang="en-US" sz="800" b="1" kern="100">
                          <a:effectLst/>
                          <a:latin typeface="Times New Roman" panose="02020603050405020304" pitchFamily="18" charset="0"/>
                          <a:ea typeface="Aptos" panose="020B0004020202020204" pitchFamily="34" charset="0"/>
                          <a:cs typeface="Times New Roman" panose="02020603050405020304" pitchFamily="18" charset="0"/>
                        </a:rPr>
                        <a:t>Psychotic-like Symptoms (APSS)</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M=1.1</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buNone/>
                      </a:pPr>
                      <a:r>
                        <a:rPr lang="en-US" sz="800" i="1" kern="100">
                          <a:effectLst/>
                          <a:latin typeface="Times New Roman" panose="02020603050405020304" pitchFamily="18" charset="0"/>
                          <a:ea typeface="Aptos" panose="020B0004020202020204" pitchFamily="34" charset="0"/>
                          <a:cs typeface="Times New Roman" panose="02020603050405020304" pitchFamily="18" charset="0"/>
                        </a:rPr>
                        <a:t>SD=1.6</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M=0.9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buNone/>
                      </a:pPr>
                      <a:r>
                        <a:rPr lang="en-US" sz="800" i="1" kern="100">
                          <a:effectLst/>
                          <a:latin typeface="Times New Roman" panose="02020603050405020304" pitchFamily="18" charset="0"/>
                          <a:ea typeface="Aptos" panose="020B0004020202020204" pitchFamily="34" charset="0"/>
                          <a:cs typeface="Times New Roman" panose="02020603050405020304" pitchFamily="18" charset="0"/>
                        </a:rPr>
                        <a:t>SD=1.4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0.0004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0575567"/>
                  </a:ext>
                </a:extLst>
              </a:tr>
              <a:tr h="313617">
                <a:tc>
                  <a:txBody>
                    <a:bodyPr/>
                    <a:lstStyle/>
                    <a:p>
                      <a:pPr marL="0" marR="0">
                        <a:lnSpc>
                          <a:spcPct val="115000"/>
                        </a:lnSpc>
                        <a:buNone/>
                      </a:pPr>
                      <a:r>
                        <a:rPr lang="en-US" sz="800" b="1" kern="100">
                          <a:effectLst/>
                          <a:latin typeface="Times New Roman" panose="02020603050405020304" pitchFamily="18" charset="0"/>
                          <a:ea typeface="Aptos" panose="020B0004020202020204" pitchFamily="34" charset="0"/>
                          <a:cs typeface="Times New Roman" panose="02020603050405020304" pitchFamily="18" charset="0"/>
                        </a:rPr>
                        <a:t>Emotional Reactivity (ERS)</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M=24.4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buNone/>
                      </a:pPr>
                      <a:r>
                        <a:rPr lang="en-US" sz="800" i="1" kern="100">
                          <a:effectLst/>
                          <a:latin typeface="Times New Roman" panose="02020603050405020304" pitchFamily="18" charset="0"/>
                          <a:ea typeface="Aptos" panose="020B0004020202020204" pitchFamily="34" charset="0"/>
                          <a:cs typeface="Times New Roman" panose="02020603050405020304" pitchFamily="18" charset="0"/>
                        </a:rPr>
                        <a:t>SD=23.7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M=20.8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buNone/>
                      </a:pPr>
                      <a:r>
                        <a:rPr lang="en-US" sz="800" i="1" kern="100">
                          <a:effectLst/>
                          <a:latin typeface="Times New Roman" panose="02020603050405020304" pitchFamily="18" charset="0"/>
                          <a:ea typeface="Aptos" panose="020B0004020202020204" pitchFamily="34" charset="0"/>
                          <a:cs typeface="Times New Roman" panose="02020603050405020304" pitchFamily="18" charset="0"/>
                        </a:rPr>
                        <a:t>SD=20.8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0.001</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9992691"/>
                  </a:ext>
                </a:extLst>
              </a:tr>
              <a:tr h="313617">
                <a:tc>
                  <a:txBody>
                    <a:bodyPr/>
                    <a:lstStyle/>
                    <a:p>
                      <a:pPr marL="0" marR="0">
                        <a:lnSpc>
                          <a:spcPct val="115000"/>
                        </a:lnSpc>
                        <a:buNone/>
                      </a:pPr>
                      <a:r>
                        <a:rPr lang="en-US" sz="800" b="1" kern="100">
                          <a:effectLst/>
                          <a:latin typeface="Times New Roman" panose="02020603050405020304" pitchFamily="18" charset="0"/>
                          <a:ea typeface="Aptos" panose="020B0004020202020204" pitchFamily="34" charset="0"/>
                          <a:cs typeface="Times New Roman" panose="02020603050405020304" pitchFamily="18" charset="0"/>
                        </a:rPr>
                        <a:t>Inattention/Hyperactivity</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M=0.8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buNone/>
                      </a:pPr>
                      <a:r>
                        <a:rPr lang="en-US" sz="800" i="1" kern="100">
                          <a:effectLst/>
                          <a:latin typeface="Times New Roman" panose="02020603050405020304" pitchFamily="18" charset="0"/>
                          <a:ea typeface="Aptos" panose="020B0004020202020204" pitchFamily="34" charset="0"/>
                          <a:cs typeface="Times New Roman" panose="02020603050405020304" pitchFamily="18" charset="0"/>
                        </a:rPr>
                        <a:t>SD=0.8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M=0.7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buNone/>
                      </a:pPr>
                      <a:r>
                        <a:rPr lang="en-US" sz="800" i="1" kern="100">
                          <a:effectLst/>
                          <a:latin typeface="Times New Roman" panose="02020603050405020304" pitchFamily="18" charset="0"/>
                          <a:ea typeface="Aptos" panose="020B0004020202020204" pitchFamily="34" charset="0"/>
                          <a:cs typeface="Times New Roman" panose="02020603050405020304" pitchFamily="18" charset="0"/>
                        </a:rPr>
                        <a:t>SD=0.7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.001</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1844246"/>
                  </a:ext>
                </a:extLst>
              </a:tr>
              <a:tr h="313617">
                <a:tc>
                  <a:txBody>
                    <a:bodyPr/>
                    <a:lstStyle/>
                    <a:p>
                      <a:pPr marL="0" marR="0">
                        <a:lnSpc>
                          <a:spcPct val="115000"/>
                        </a:lnSpc>
                        <a:buNone/>
                      </a:pPr>
                      <a:r>
                        <a:rPr lang="en-US" sz="800" b="1" kern="100">
                          <a:effectLst/>
                          <a:latin typeface="Times New Roman" panose="02020603050405020304" pitchFamily="18" charset="0"/>
                          <a:ea typeface="Aptos" panose="020B0004020202020204" pitchFamily="34" charset="0"/>
                          <a:cs typeface="Times New Roman" panose="02020603050405020304" pitchFamily="18" charset="0"/>
                        </a:rPr>
                        <a:t>Risk-Taking</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buNone/>
                      </a:pPr>
                      <a:r>
                        <a:rPr lang="en-US" sz="800" b="1" kern="100">
                          <a:effectLst/>
                          <a:latin typeface="Times New Roman" panose="02020603050405020304" pitchFamily="18" charset="0"/>
                          <a:ea typeface="Aptos" panose="020B0004020202020204" pitchFamily="34" charset="0"/>
                          <a:cs typeface="Times New Roman" panose="02020603050405020304" pitchFamily="18" charset="0"/>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M=3.9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buNone/>
                      </a:pPr>
                      <a:r>
                        <a:rPr lang="en-US" sz="800" i="1" kern="100">
                          <a:effectLst/>
                          <a:latin typeface="Times New Roman" panose="02020603050405020304" pitchFamily="18" charset="0"/>
                          <a:ea typeface="Aptos" panose="020B0004020202020204" pitchFamily="34" charset="0"/>
                          <a:cs typeface="Times New Roman" panose="02020603050405020304" pitchFamily="18" charset="0"/>
                        </a:rPr>
                        <a:t>SD=1.9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M=3.9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buNone/>
                      </a:pPr>
                      <a:r>
                        <a:rPr lang="en-US" sz="800" i="1" kern="100">
                          <a:effectLst/>
                          <a:latin typeface="Times New Roman" panose="02020603050405020304" pitchFamily="18" charset="0"/>
                          <a:ea typeface="Aptos" panose="020B0004020202020204" pitchFamily="34" charset="0"/>
                          <a:cs typeface="Times New Roman" panose="02020603050405020304" pitchFamily="18" charset="0"/>
                        </a:rPr>
                        <a:t>SD=1.8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.57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9230550"/>
                  </a:ext>
                </a:extLst>
              </a:tr>
              <a:tr h="163467">
                <a:tc>
                  <a:txBody>
                    <a:bodyPr/>
                    <a:lstStyle/>
                    <a:p>
                      <a:pPr marL="0" marR="0">
                        <a:lnSpc>
                          <a:spcPct val="115000"/>
                        </a:lnSpc>
                        <a:buNone/>
                      </a:pPr>
                      <a:r>
                        <a:rPr lang="en-US" sz="800" b="1" kern="100">
                          <a:effectLst/>
                          <a:latin typeface="Times New Roman" panose="02020603050405020304" pitchFamily="18" charset="0"/>
                          <a:ea typeface="Aptos" panose="020B0004020202020204" pitchFamily="34" charset="0"/>
                          <a:cs typeface="Times New Roman" panose="02020603050405020304" pitchFamily="18" charset="0"/>
                        </a:rPr>
                        <a:t>Lifetime Substance Use (% yes)</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a:lnSpc>
                          <a:spcPct val="115000"/>
                        </a:lnSpc>
                        <a:buNone/>
                      </a:pPr>
                      <a:r>
                        <a:rPr lang="en-US" sz="800" kern="10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28118797"/>
                  </a:ext>
                </a:extLst>
              </a:tr>
              <a:tr h="163467">
                <a:tc>
                  <a:txBody>
                    <a:bodyPr/>
                    <a:lstStyle/>
                    <a:p>
                      <a:pPr marL="0" marR="0" indent="110490">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Alcohol</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a:noFill/>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a:noFill/>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20.1%</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a:noFill/>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a:noFill/>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15.0%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a:noFill/>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0.06</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a:noFill/>
                    </a:lnB>
                    <a:noFill/>
                  </a:tcPr>
                </a:tc>
                <a:extLst>
                  <a:ext uri="{0D108BD9-81ED-4DB2-BD59-A6C34878D82A}">
                    <a16:rowId xmlns:a16="http://schemas.microsoft.com/office/drawing/2014/main" val="3912529440"/>
                  </a:ext>
                </a:extLst>
              </a:tr>
              <a:tr h="163467">
                <a:tc>
                  <a:txBody>
                    <a:bodyPr/>
                    <a:lstStyle/>
                    <a:p>
                      <a:pPr marL="0" marR="0" indent="110490">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Cannabis</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a:noFill/>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a:noFill/>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10.5%</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a:noFill/>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a:noFill/>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11.9%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a:noFill/>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0.32</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a:noFill/>
                    </a:lnB>
                    <a:noFill/>
                  </a:tcPr>
                </a:tc>
                <a:extLst>
                  <a:ext uri="{0D108BD9-81ED-4DB2-BD59-A6C34878D82A}">
                    <a16:rowId xmlns:a16="http://schemas.microsoft.com/office/drawing/2014/main" val="2692139535"/>
                  </a:ext>
                </a:extLst>
              </a:tr>
              <a:tr h="163467">
                <a:tc>
                  <a:txBody>
                    <a:bodyPr/>
                    <a:lstStyle/>
                    <a:p>
                      <a:pPr marL="0" marR="0" indent="110490">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Vaped Nicotine</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12.3%</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12.4%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0.93</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085070"/>
                  </a:ext>
                </a:extLst>
              </a:tr>
              <a:tr h="163467">
                <a:tc gridSpan="6">
                  <a:txBody>
                    <a:bodyPr/>
                    <a:lstStyle/>
                    <a:p>
                      <a:pPr marL="0" marR="0">
                        <a:lnSpc>
                          <a:spcPct val="115000"/>
                        </a:lnSpc>
                        <a:buNone/>
                      </a:pPr>
                      <a:r>
                        <a:rPr lang="en-US" sz="800" b="1" kern="100">
                          <a:effectLst/>
                          <a:latin typeface="Times New Roman" panose="02020603050405020304" pitchFamily="18" charset="0"/>
                          <a:ea typeface="Aptos" panose="020B0004020202020204" pitchFamily="34" charset="0"/>
                          <a:cs typeface="Times New Roman" panose="02020603050405020304" pitchFamily="18" charset="0"/>
                        </a:rPr>
                        <a:t>Past-Month Use Frequency (Among participants with lifetime use)</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49567864"/>
                  </a:ext>
                </a:extLst>
              </a:tr>
              <a:tr h="313617">
                <a:tc>
                  <a:txBody>
                    <a:bodyPr/>
                    <a:lstStyle/>
                    <a:p>
                      <a:pPr marL="0" marR="0" indent="110490">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Alcohol</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a:noFill/>
                    </a:lnB>
                    <a:noFill/>
                  </a:tcPr>
                </a:tc>
                <a:tc gridSpan="2">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M=0.19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buNone/>
                      </a:pPr>
                      <a:r>
                        <a:rPr lang="en-US" sz="800" i="1" kern="100">
                          <a:effectLst/>
                          <a:latin typeface="Times New Roman" panose="02020603050405020304" pitchFamily="18" charset="0"/>
                          <a:ea typeface="Aptos" panose="020B0004020202020204" pitchFamily="34" charset="0"/>
                          <a:cs typeface="Times New Roman" panose="02020603050405020304" pitchFamily="18" charset="0"/>
                        </a:rPr>
                        <a:t>SD</a:t>
                      </a:r>
                      <a:r>
                        <a:rPr lang="en-US" sz="800" kern="100">
                          <a:effectLst/>
                          <a:latin typeface="Times New Roman" panose="02020603050405020304" pitchFamily="18" charset="0"/>
                          <a:ea typeface="Aptos" panose="020B0004020202020204" pitchFamily="34" charset="0"/>
                          <a:cs typeface="Times New Roman" panose="02020603050405020304" pitchFamily="18" charset="0"/>
                        </a:rPr>
                        <a:t>=0.74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a:noFill/>
                    </a:lnB>
                    <a:noFill/>
                  </a:tcPr>
                </a:tc>
                <a:tc hMerge="1">
                  <a:txBody>
                    <a:bodyPr/>
                    <a:lstStyle/>
                    <a:p>
                      <a:endParaRPr lang="en-US"/>
                    </a:p>
                  </a:txBody>
                  <a:tcPr/>
                </a:tc>
                <a:tc gridSpan="2">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M=0.19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buNone/>
                      </a:pPr>
                      <a:r>
                        <a:rPr lang="en-US" sz="800" i="1" kern="100">
                          <a:effectLst/>
                          <a:latin typeface="Times New Roman" panose="02020603050405020304" pitchFamily="18" charset="0"/>
                          <a:ea typeface="Aptos" panose="020B0004020202020204" pitchFamily="34" charset="0"/>
                          <a:cs typeface="Times New Roman" panose="02020603050405020304" pitchFamily="18" charset="0"/>
                        </a:rPr>
                        <a:t>SD=</a:t>
                      </a:r>
                      <a:r>
                        <a:rPr lang="en-US" sz="800" kern="100">
                          <a:effectLst/>
                          <a:latin typeface="Times New Roman" panose="02020603050405020304" pitchFamily="18" charset="0"/>
                          <a:ea typeface="Aptos" panose="020B0004020202020204" pitchFamily="34" charset="0"/>
                          <a:cs typeface="Times New Roman" panose="02020603050405020304" pitchFamily="18" charset="0"/>
                        </a:rPr>
                        <a:t>0.71</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a:noFill/>
                    </a:lnB>
                    <a:noFill/>
                  </a:tcPr>
                </a:tc>
                <a:tc hMerge="1">
                  <a:txBody>
                    <a:bodyPr/>
                    <a:lstStyle/>
                    <a:p>
                      <a:endParaRPr lang="en-US"/>
                    </a:p>
                  </a:txBody>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.91</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a:noFill/>
                    </a:lnB>
                    <a:noFill/>
                  </a:tcPr>
                </a:tc>
                <a:extLst>
                  <a:ext uri="{0D108BD9-81ED-4DB2-BD59-A6C34878D82A}">
                    <a16:rowId xmlns:a16="http://schemas.microsoft.com/office/drawing/2014/main" val="1493020988"/>
                  </a:ext>
                </a:extLst>
              </a:tr>
              <a:tr h="313617">
                <a:tc>
                  <a:txBody>
                    <a:bodyPr/>
                    <a:lstStyle/>
                    <a:p>
                      <a:pPr marL="0" marR="0" indent="110490">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Cannabis</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a:noFill/>
                    </a:lnB>
                    <a:noFill/>
                  </a:tcPr>
                </a:tc>
                <a:tc gridSpan="2">
                  <a:txBody>
                    <a:bodyPr/>
                    <a:lstStyle/>
                    <a:p>
                      <a:pPr marL="0" marR="0" algn="ctr">
                        <a:lnSpc>
                          <a:spcPct val="115000"/>
                        </a:lnSpc>
                        <a:buNone/>
                      </a:pPr>
                      <a:r>
                        <a:rPr lang="en-US" sz="800" kern="100" dirty="0">
                          <a:effectLst/>
                          <a:latin typeface="Times New Roman" panose="02020603050405020304" pitchFamily="18" charset="0"/>
                          <a:ea typeface="Aptos" panose="020B0004020202020204" pitchFamily="34" charset="0"/>
                          <a:cs typeface="Times New Roman" panose="02020603050405020304" pitchFamily="18" charset="0"/>
                        </a:rPr>
                        <a:t>M=0.24</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buNone/>
                      </a:pPr>
                      <a:r>
                        <a:rPr lang="en-US" sz="800" i="1" kern="100" dirty="0">
                          <a:effectLst/>
                          <a:latin typeface="Times New Roman" panose="02020603050405020304" pitchFamily="18" charset="0"/>
                          <a:ea typeface="Aptos" panose="020B0004020202020204" pitchFamily="34" charset="0"/>
                          <a:cs typeface="Times New Roman" panose="02020603050405020304" pitchFamily="18" charset="0"/>
                        </a:rPr>
                        <a:t>SD=</a:t>
                      </a:r>
                      <a:r>
                        <a:rPr lang="en-US" sz="800" kern="100" dirty="0">
                          <a:effectLst/>
                          <a:latin typeface="Times New Roman" panose="02020603050405020304" pitchFamily="18" charset="0"/>
                          <a:ea typeface="Aptos" panose="020B0004020202020204" pitchFamily="34" charset="0"/>
                          <a:cs typeface="Times New Roman" panose="02020603050405020304" pitchFamily="18" charset="0"/>
                        </a:rPr>
                        <a:t>1.08</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a:noFill/>
                    </a:lnB>
                    <a:noFill/>
                  </a:tcPr>
                </a:tc>
                <a:tc hMerge="1">
                  <a:txBody>
                    <a:bodyPr/>
                    <a:lstStyle/>
                    <a:p>
                      <a:endParaRPr lang="en-US"/>
                    </a:p>
                  </a:txBody>
                  <a:tcPr/>
                </a:tc>
                <a:tc gridSpan="2">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M=0.24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buNone/>
                      </a:pPr>
                      <a:r>
                        <a:rPr lang="en-US" sz="800" i="1" kern="100">
                          <a:effectLst/>
                          <a:latin typeface="Times New Roman" panose="02020603050405020304" pitchFamily="18" charset="0"/>
                          <a:ea typeface="Aptos" panose="020B0004020202020204" pitchFamily="34" charset="0"/>
                          <a:cs typeface="Times New Roman" panose="02020603050405020304" pitchFamily="18" charset="0"/>
                        </a:rPr>
                        <a:t>SD=</a:t>
                      </a:r>
                      <a:r>
                        <a:rPr lang="en-US" sz="800" kern="100">
                          <a:effectLst/>
                          <a:latin typeface="Times New Roman" panose="02020603050405020304" pitchFamily="18" charset="0"/>
                          <a:ea typeface="Aptos" panose="020B0004020202020204" pitchFamily="34" charset="0"/>
                          <a:cs typeface="Times New Roman" panose="02020603050405020304" pitchFamily="18" charset="0"/>
                        </a:rPr>
                        <a:t>1.02</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a:noFill/>
                    </a:lnB>
                    <a:noFill/>
                  </a:tcPr>
                </a:tc>
                <a:tc hMerge="1">
                  <a:txBody>
                    <a:bodyPr/>
                    <a:lstStyle/>
                    <a:p>
                      <a:endParaRPr lang="en-US"/>
                    </a:p>
                  </a:txBody>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.89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a:noFill/>
                    </a:lnB>
                    <a:noFill/>
                  </a:tcPr>
                </a:tc>
                <a:extLst>
                  <a:ext uri="{0D108BD9-81ED-4DB2-BD59-A6C34878D82A}">
                    <a16:rowId xmlns:a16="http://schemas.microsoft.com/office/drawing/2014/main" val="809047450"/>
                  </a:ext>
                </a:extLst>
              </a:tr>
              <a:tr h="313617">
                <a:tc>
                  <a:txBody>
                    <a:bodyPr/>
                    <a:lstStyle/>
                    <a:p>
                      <a:pPr marL="0" marR="0" indent="110490">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Vaped Nicotine</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w="12700" cap="flat" cmpd="sng" algn="ctr">
                      <a:solidFill>
                        <a:srgbClr val="000000"/>
                      </a:solidFill>
                      <a:prstDash val="solid"/>
                      <a:round/>
                      <a:headEnd type="none" w="med" len="med"/>
                      <a:tailEnd type="none" w="med" len="med"/>
                    </a:lnB>
                    <a:noFill/>
                  </a:tcPr>
                </a:tc>
                <a:tc gridSpan="2">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M=0.27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buNone/>
                      </a:pPr>
                      <a:r>
                        <a:rPr lang="en-US" sz="800" i="1" kern="100">
                          <a:effectLst/>
                          <a:latin typeface="Times New Roman" panose="02020603050405020304" pitchFamily="18" charset="0"/>
                          <a:ea typeface="Aptos" panose="020B0004020202020204" pitchFamily="34" charset="0"/>
                          <a:cs typeface="Times New Roman" panose="02020603050405020304" pitchFamily="18" charset="0"/>
                        </a:rPr>
                        <a:t>SD=</a:t>
                      </a:r>
                      <a:r>
                        <a:rPr lang="en-US" sz="800" kern="100">
                          <a:effectLst/>
                          <a:latin typeface="Times New Roman" panose="02020603050405020304" pitchFamily="18" charset="0"/>
                          <a:ea typeface="Aptos" panose="020B0004020202020204" pitchFamily="34" charset="0"/>
                          <a:cs typeface="Times New Roman" panose="02020603050405020304" pitchFamily="18" charset="0"/>
                        </a:rPr>
                        <a:t>1.22</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M=0.29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buNone/>
                      </a:pPr>
                      <a:r>
                        <a:rPr lang="en-US" sz="800" i="1" kern="100">
                          <a:effectLst/>
                          <a:latin typeface="Times New Roman" panose="02020603050405020304" pitchFamily="18" charset="0"/>
                          <a:ea typeface="Aptos" panose="020B0004020202020204" pitchFamily="34" charset="0"/>
                          <a:cs typeface="Times New Roman" panose="02020603050405020304" pitchFamily="18" charset="0"/>
                        </a:rPr>
                        <a:t>SD=</a:t>
                      </a:r>
                      <a:r>
                        <a:rPr lang="en-US" sz="800" kern="100">
                          <a:effectLst/>
                          <a:latin typeface="Times New Roman" panose="02020603050405020304" pitchFamily="18" charset="0"/>
                          <a:ea typeface="Aptos" panose="020B0004020202020204" pitchFamily="34" charset="0"/>
                          <a:cs typeface="Times New Roman" panose="02020603050405020304" pitchFamily="18" charset="0"/>
                        </a:rPr>
                        <a:t>1.11</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.65</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6514617"/>
                  </a:ext>
                </a:extLst>
              </a:tr>
              <a:tr h="163467">
                <a:tc gridSpan="6">
                  <a:txBody>
                    <a:bodyPr/>
                    <a:lstStyle/>
                    <a:p>
                      <a:pPr marL="0" marR="0">
                        <a:lnSpc>
                          <a:spcPct val="115000"/>
                        </a:lnSpc>
                        <a:buNone/>
                      </a:pPr>
                      <a:r>
                        <a:rPr lang="en-US" sz="800" b="1" kern="100">
                          <a:effectLst/>
                          <a:latin typeface="Times New Roman" panose="02020603050405020304" pitchFamily="18" charset="0"/>
                          <a:ea typeface="Aptos" panose="020B0004020202020204" pitchFamily="34" charset="0"/>
                          <a:cs typeface="Times New Roman" panose="02020603050405020304" pitchFamily="18" charset="0"/>
                        </a:rPr>
                        <a:t>Suicidal Thoughts and Behaviors</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5084753"/>
                  </a:ext>
                </a:extLst>
              </a:tr>
              <a:tr h="185126">
                <a:tc>
                  <a:txBody>
                    <a:bodyPr/>
                    <a:lstStyle/>
                    <a:p>
                      <a:pPr marL="0" marR="0" indent="96520">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Past-year suicide attempt</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6.6%</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800" kern="100">
                          <a:effectLst/>
                          <a:latin typeface="Times New Roman" panose="02020603050405020304" pitchFamily="18" charset="0"/>
                          <a:ea typeface="Aptos" panose="020B0004020202020204" pitchFamily="34" charset="0"/>
                          <a:cs typeface="Times New Roman" panose="02020603050405020304" pitchFamily="18" charset="0"/>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800" kern="100" dirty="0">
                          <a:effectLst/>
                          <a:latin typeface="Times New Roman" panose="02020603050405020304" pitchFamily="18" charset="0"/>
                          <a:ea typeface="Aptos" panose="020B0004020202020204" pitchFamily="34" charset="0"/>
                          <a:cs typeface="Times New Roman" panose="02020603050405020304" pitchFamily="18" charset="0"/>
                        </a:rPr>
                        <a:t>3.1%</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buNone/>
                      </a:pPr>
                      <a:r>
                        <a:rPr lang="en-US" sz="800" kern="100" dirty="0">
                          <a:effectLst/>
                          <a:latin typeface="Times New Roman" panose="02020603050405020304" pitchFamily="18" charset="0"/>
                          <a:ea typeface="Aptos" panose="020B0004020202020204" pitchFamily="34" charset="0"/>
                          <a:cs typeface="Times New Roman" panose="02020603050405020304" pitchFamily="18" charset="0"/>
                        </a:rPr>
                        <a:t>0.02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5374" marR="45374"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4727342"/>
                  </a:ext>
                </a:extLst>
              </a:tr>
            </a:tbl>
          </a:graphicData>
        </a:graphic>
      </p:graphicFrame>
      <p:sp>
        <p:nvSpPr>
          <p:cNvPr id="4" name="TextBox 3">
            <a:extLst>
              <a:ext uri="{FF2B5EF4-FFF2-40B4-BE49-F238E27FC236}">
                <a16:creationId xmlns:a16="http://schemas.microsoft.com/office/drawing/2014/main" id="{E5D4AAA8-88E9-C906-0B87-C6D0790896DD}"/>
              </a:ext>
            </a:extLst>
          </p:cNvPr>
          <p:cNvSpPr txBox="1"/>
          <p:nvPr/>
        </p:nvSpPr>
        <p:spPr>
          <a:xfrm>
            <a:off x="565321" y="5620780"/>
            <a:ext cx="2763898" cy="253916"/>
          </a:xfrm>
          <a:prstGeom prst="rect">
            <a:avLst/>
          </a:prstGeom>
          <a:noFill/>
        </p:spPr>
        <p:txBody>
          <a:bodyPr wrap="none" rtlCol="0">
            <a:spAutoFit/>
          </a:bodyPr>
          <a:lstStyle/>
          <a:p>
            <a:r>
              <a:rPr lang="en-US" sz="1050" dirty="0"/>
              <a:t>Costello et al., in press, School Psychology</a:t>
            </a:r>
          </a:p>
        </p:txBody>
      </p:sp>
    </p:spTree>
    <p:extLst>
      <p:ext uri="{BB962C8B-B14F-4D97-AF65-F5344CB8AC3E}">
        <p14:creationId xmlns:p14="http://schemas.microsoft.com/office/powerpoint/2010/main" val="1314638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B62700-9BD3-61D1-0B90-B73D35C99416}"/>
              </a:ext>
            </a:extLst>
          </p:cNvPr>
          <p:cNvGraphicFramePr>
            <a:graphicFrameLocks noGrp="1"/>
          </p:cNvGraphicFramePr>
          <p:nvPr/>
        </p:nvGraphicFramePr>
        <p:xfrm>
          <a:off x="333633" y="1135277"/>
          <a:ext cx="8359347" cy="4327960"/>
        </p:xfrm>
        <a:graphic>
          <a:graphicData uri="http://schemas.openxmlformats.org/drawingml/2006/table">
            <a:tbl>
              <a:tblPr firstRow="1" firstCol="1" bandRow="1"/>
              <a:tblGrid>
                <a:gridCol w="5724724">
                  <a:extLst>
                    <a:ext uri="{9D8B030D-6E8A-4147-A177-3AD203B41FA5}">
                      <a16:colId xmlns:a16="http://schemas.microsoft.com/office/drawing/2014/main" val="3110240827"/>
                    </a:ext>
                  </a:extLst>
                </a:gridCol>
                <a:gridCol w="2634623">
                  <a:extLst>
                    <a:ext uri="{9D8B030D-6E8A-4147-A177-3AD203B41FA5}">
                      <a16:colId xmlns:a16="http://schemas.microsoft.com/office/drawing/2014/main" val="1448385923"/>
                    </a:ext>
                  </a:extLst>
                </a:gridCol>
              </a:tblGrid>
              <a:tr h="244979">
                <a:tc gridSpan="2">
                  <a:txBody>
                    <a:bodyPr/>
                    <a:lstStyle/>
                    <a:p>
                      <a:pPr marL="0" marR="0">
                        <a:buNone/>
                      </a:pPr>
                      <a:r>
                        <a:rPr lang="en-US" sz="900" b="1" kern="100">
                          <a:effectLst/>
                          <a:latin typeface="Times New Roman" panose="02020603050405020304" pitchFamily="18" charset="0"/>
                          <a:ea typeface="Aptos" panose="020B0004020202020204" pitchFamily="34" charset="0"/>
                          <a:cs typeface="Times New Roman" panose="02020603050405020304" pitchFamily="18" charset="0"/>
                        </a:rPr>
                        <a:t>Topics Discussed with Referred Students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871952325"/>
                  </a:ext>
                </a:extLst>
              </a:tr>
              <a:tr h="489957">
                <a:tc>
                  <a:txBody>
                    <a:bodyPr/>
                    <a:lstStyle/>
                    <a:p>
                      <a:pPr marL="0" marR="0">
                        <a:buNone/>
                      </a:pPr>
                      <a:r>
                        <a:rPr lang="en-US" sz="900" b="1" kern="100" dirty="0">
                          <a:effectLst/>
                          <a:latin typeface="Times New Roman" panose="02020603050405020304" pitchFamily="18" charset="0"/>
                          <a:ea typeface="Aptos" panose="020B0004020202020204" pitchFamily="34" charset="0"/>
                          <a:cs typeface="Times New Roman" panose="02020603050405020304" pitchFamily="18" charset="0"/>
                        </a:rPr>
                        <a:t>Domain</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900" b="1" kern="100">
                          <a:effectLst/>
                          <a:latin typeface="Times New Roman" panose="02020603050405020304" pitchFamily="18" charset="0"/>
                          <a:ea typeface="Aptos" panose="020B0004020202020204" pitchFamily="34" charset="0"/>
                          <a:cs typeface="Times New Roman" panose="02020603050405020304" pitchFamily="18" charset="0"/>
                        </a:rPr>
                        <a:t>Staff Reporting Topic</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p>
                      <a:pPr marL="0" marR="0" algn="ctr">
                        <a:buNone/>
                      </a:pPr>
                      <a:r>
                        <a:rPr lang="en-US" sz="900" b="1" i="1" kern="100">
                          <a:effectLst/>
                          <a:latin typeface="Times New Roman" panose="02020603050405020304" pitchFamily="18" charset="0"/>
                          <a:ea typeface="Aptos" panose="020B0004020202020204" pitchFamily="34" charset="0"/>
                          <a:cs typeface="Times New Roman" panose="02020603050405020304" pitchFamily="18" charset="0"/>
                        </a:rPr>
                        <a:t>N </a:t>
                      </a:r>
                      <a:r>
                        <a:rPr lang="en-US" sz="900" b="1" kern="100">
                          <a:effectLst/>
                          <a:latin typeface="Times New Roman" panose="02020603050405020304" pitchFamily="18" charset="0"/>
                          <a:ea typeface="Aptos" panose="020B0004020202020204" pitchFamily="34" charset="0"/>
                          <a:cs typeface="Times New Roman" panose="02020603050405020304" pitchFamily="18" charset="0"/>
                        </a:rPr>
                        <a:t>(%)</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3411616"/>
                  </a:ext>
                </a:extLst>
              </a:tr>
              <a:tr h="244979">
                <a:tc>
                  <a:txBody>
                    <a:bodyPr/>
                    <a:lstStyle/>
                    <a:p>
                      <a:pPr marL="0" marR="0">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Feeling Nervous/Anxious/On-Edge (Symptoms of Anxiety)</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marL="0" marR="0" algn="ctr">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66.7%</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437433297"/>
                  </a:ext>
                </a:extLst>
              </a:tr>
              <a:tr h="244979">
                <a:tc>
                  <a:txBody>
                    <a:bodyPr/>
                    <a:lstStyle/>
                    <a:p>
                      <a:pPr marL="0" marR="0">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Feeling Down/Depressed/Hopeless (Symptoms of Depression)</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tc>
                  <a:txBody>
                    <a:bodyPr/>
                    <a:lstStyle/>
                    <a:p>
                      <a:pPr marL="0" marR="0" algn="ctr">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60.0%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extLst>
                  <a:ext uri="{0D108BD9-81ED-4DB2-BD59-A6C34878D82A}">
                    <a16:rowId xmlns:a16="http://schemas.microsoft.com/office/drawing/2014/main" val="3908190395"/>
                  </a:ext>
                </a:extLst>
              </a:tr>
              <a:tr h="244979">
                <a:tc>
                  <a:txBody>
                    <a:bodyPr/>
                    <a:lstStyle/>
                    <a:p>
                      <a:pPr marL="0" marR="0">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Stressful Life Events</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tc>
                  <a:txBody>
                    <a:bodyPr/>
                    <a:lstStyle/>
                    <a:p>
                      <a:pPr marL="0" marR="0" algn="ctr">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53.3%</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extLst>
                  <a:ext uri="{0D108BD9-81ED-4DB2-BD59-A6C34878D82A}">
                    <a16:rowId xmlns:a16="http://schemas.microsoft.com/office/drawing/2014/main" val="929498337"/>
                  </a:ext>
                </a:extLst>
              </a:tr>
              <a:tr h="244979">
                <a:tc>
                  <a:txBody>
                    <a:bodyPr/>
                    <a:lstStyle/>
                    <a:p>
                      <a:pPr marL="0" marR="0">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School-Related Concerns</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tc>
                  <a:txBody>
                    <a:bodyPr/>
                    <a:lstStyle/>
                    <a:p>
                      <a:pPr marL="0" marR="0" algn="ctr">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53.3%</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extLst>
                  <a:ext uri="{0D108BD9-81ED-4DB2-BD59-A6C34878D82A}">
                    <a16:rowId xmlns:a16="http://schemas.microsoft.com/office/drawing/2014/main" val="2146975301"/>
                  </a:ext>
                </a:extLst>
              </a:tr>
              <a:tr h="244979">
                <a:tc>
                  <a:txBody>
                    <a:bodyPr/>
                    <a:lstStyle/>
                    <a:p>
                      <a:pPr marL="0" marR="0">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Problems with Peers</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tc>
                  <a:txBody>
                    <a:bodyPr/>
                    <a:lstStyle/>
                    <a:p>
                      <a:pPr marL="0" marR="0" algn="ctr">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46.7%</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extLst>
                  <a:ext uri="{0D108BD9-81ED-4DB2-BD59-A6C34878D82A}">
                    <a16:rowId xmlns:a16="http://schemas.microsoft.com/office/drawing/2014/main" val="583029887"/>
                  </a:ext>
                </a:extLst>
              </a:tr>
              <a:tr h="244979">
                <a:tc>
                  <a:txBody>
                    <a:bodyPr/>
                    <a:lstStyle/>
                    <a:p>
                      <a:pPr marL="0" marR="0">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Problems with Family</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tc>
                  <a:txBody>
                    <a:bodyPr/>
                    <a:lstStyle/>
                    <a:p>
                      <a:pPr marL="0" marR="0" algn="ctr">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40.0%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extLst>
                  <a:ext uri="{0D108BD9-81ED-4DB2-BD59-A6C34878D82A}">
                    <a16:rowId xmlns:a16="http://schemas.microsoft.com/office/drawing/2014/main" val="1936510801"/>
                  </a:ext>
                </a:extLst>
              </a:tr>
              <a:tr h="244979">
                <a:tc>
                  <a:txBody>
                    <a:bodyPr/>
                    <a:lstStyle/>
                    <a:p>
                      <a:pPr marL="0" marR="0">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Problems with Alcohol Use</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tc>
                  <a:txBody>
                    <a:bodyPr/>
                    <a:lstStyle/>
                    <a:p>
                      <a:pPr marL="0" marR="0" algn="ctr">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33.3%</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extLst>
                  <a:ext uri="{0D108BD9-81ED-4DB2-BD59-A6C34878D82A}">
                    <a16:rowId xmlns:a16="http://schemas.microsoft.com/office/drawing/2014/main" val="1585395637"/>
                  </a:ext>
                </a:extLst>
              </a:tr>
              <a:tr h="244979">
                <a:tc>
                  <a:txBody>
                    <a:bodyPr/>
                    <a:lstStyle/>
                    <a:p>
                      <a:pPr marL="0" marR="0">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Problems with Vaping or Other Nicotine Use</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tc>
                  <a:txBody>
                    <a:bodyPr/>
                    <a:lstStyle/>
                    <a:p>
                      <a:pPr marL="0" marR="0" algn="ctr">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33.3%</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extLst>
                  <a:ext uri="{0D108BD9-81ED-4DB2-BD59-A6C34878D82A}">
                    <a16:rowId xmlns:a16="http://schemas.microsoft.com/office/drawing/2014/main" val="427937007"/>
                  </a:ext>
                </a:extLst>
              </a:tr>
              <a:tr h="244979">
                <a:tc>
                  <a:txBody>
                    <a:bodyPr/>
                    <a:lstStyle/>
                    <a:p>
                      <a:pPr marL="0" marR="0">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Inattention/Restlessness/Hyperactivity (Symptoms of ADHD)</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tc>
                  <a:txBody>
                    <a:bodyPr/>
                    <a:lstStyle/>
                    <a:p>
                      <a:pPr marL="0" marR="0" algn="ctr">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26.7%</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extLst>
                  <a:ext uri="{0D108BD9-81ED-4DB2-BD59-A6C34878D82A}">
                    <a16:rowId xmlns:a16="http://schemas.microsoft.com/office/drawing/2014/main" val="3711396506"/>
                  </a:ext>
                </a:extLst>
              </a:tr>
              <a:tr h="244979">
                <a:tc>
                  <a:txBody>
                    <a:bodyPr/>
                    <a:lstStyle/>
                    <a:p>
                      <a:pPr marL="0" marR="0">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Suicidal Thoughts</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tc>
                  <a:txBody>
                    <a:bodyPr/>
                    <a:lstStyle/>
                    <a:p>
                      <a:pPr marL="0" marR="0" algn="ctr">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13.3%</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extLst>
                  <a:ext uri="{0D108BD9-81ED-4DB2-BD59-A6C34878D82A}">
                    <a16:rowId xmlns:a16="http://schemas.microsoft.com/office/drawing/2014/main" val="3028449586"/>
                  </a:ext>
                </a:extLst>
              </a:tr>
              <a:tr h="244979">
                <a:tc>
                  <a:txBody>
                    <a:bodyPr/>
                    <a:lstStyle/>
                    <a:p>
                      <a:pPr marL="0" marR="0">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Problems with Cannabis Use</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tc>
                  <a:txBody>
                    <a:bodyPr/>
                    <a:lstStyle/>
                    <a:p>
                      <a:pPr marL="0" marR="0" algn="ctr">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6.7%</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extLst>
                  <a:ext uri="{0D108BD9-81ED-4DB2-BD59-A6C34878D82A}">
                    <a16:rowId xmlns:a16="http://schemas.microsoft.com/office/drawing/2014/main" val="2837147921"/>
                  </a:ext>
                </a:extLst>
              </a:tr>
              <a:tr h="244979">
                <a:tc>
                  <a:txBody>
                    <a:bodyPr/>
                    <a:lstStyle/>
                    <a:p>
                      <a:pPr marL="0" marR="0">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Problems with Other Drugs</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tc>
                  <a:txBody>
                    <a:bodyPr/>
                    <a:lstStyle/>
                    <a:p>
                      <a:pPr marL="0" marR="0" algn="ctr">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6.7%</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a:noFill/>
                    </a:lnB>
                    <a:noFill/>
                  </a:tcPr>
                </a:tc>
                <a:extLst>
                  <a:ext uri="{0D108BD9-81ED-4DB2-BD59-A6C34878D82A}">
                    <a16:rowId xmlns:a16="http://schemas.microsoft.com/office/drawing/2014/main" val="3460341147"/>
                  </a:ext>
                </a:extLst>
              </a:tr>
              <a:tr h="244979">
                <a:tc>
                  <a:txBody>
                    <a:bodyPr/>
                    <a:lstStyle/>
                    <a:p>
                      <a:pPr marL="0" marR="0">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Other (write-in)</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marL="0" marR="0" algn="ctr">
                        <a:buNone/>
                      </a:pPr>
                      <a:r>
                        <a:rPr lang="en-US" sz="900" kern="100">
                          <a:effectLst/>
                          <a:latin typeface="Times New Roman" panose="02020603050405020304" pitchFamily="18" charset="0"/>
                          <a:ea typeface="Aptos" panose="020B0004020202020204" pitchFamily="34" charset="0"/>
                          <a:cs typeface="Times New Roman" panose="02020603050405020304" pitchFamily="18" charset="0"/>
                        </a:rPr>
                        <a:t>0.0%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5868925"/>
                  </a:ext>
                </a:extLst>
              </a:tr>
              <a:tr h="408297">
                <a:tc gridSpan="2">
                  <a:txBody>
                    <a:bodyPr/>
                    <a:lstStyle/>
                    <a:p>
                      <a:pPr marL="0" marR="0">
                        <a:buNone/>
                      </a:pPr>
                      <a:r>
                        <a:rPr lang="en-US" sz="800" i="1" kern="100" dirty="0">
                          <a:effectLst/>
                          <a:latin typeface="Times New Roman" panose="02020603050405020304" pitchFamily="18" charset="0"/>
                          <a:ea typeface="Aptos" panose="020B0004020202020204" pitchFamily="34" charset="0"/>
                          <a:cs typeface="Times New Roman" panose="02020603050405020304" pitchFamily="18" charset="0"/>
                        </a:rPr>
                        <a:t>Note: Topics discussed were queried using a “select all that apply” format, and thus, percentages will not sum to 100.</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n-US"/>
                    </a:p>
                  </a:txBody>
                  <a:tcPr/>
                </a:tc>
                <a:extLst>
                  <a:ext uri="{0D108BD9-81ED-4DB2-BD59-A6C34878D82A}">
                    <a16:rowId xmlns:a16="http://schemas.microsoft.com/office/drawing/2014/main" val="4270199868"/>
                  </a:ext>
                </a:extLst>
              </a:tr>
            </a:tbl>
          </a:graphicData>
        </a:graphic>
      </p:graphicFrame>
      <p:sp>
        <p:nvSpPr>
          <p:cNvPr id="4" name="TextBox 3">
            <a:extLst>
              <a:ext uri="{FF2B5EF4-FFF2-40B4-BE49-F238E27FC236}">
                <a16:creationId xmlns:a16="http://schemas.microsoft.com/office/drawing/2014/main" id="{084FCFC0-F356-7082-9C47-E782561CC674}"/>
              </a:ext>
            </a:extLst>
          </p:cNvPr>
          <p:cNvSpPr txBox="1"/>
          <p:nvPr/>
        </p:nvSpPr>
        <p:spPr>
          <a:xfrm>
            <a:off x="176083" y="5584223"/>
            <a:ext cx="2763898" cy="253916"/>
          </a:xfrm>
          <a:prstGeom prst="rect">
            <a:avLst/>
          </a:prstGeom>
          <a:noFill/>
        </p:spPr>
        <p:txBody>
          <a:bodyPr wrap="none" rtlCol="0">
            <a:spAutoFit/>
          </a:bodyPr>
          <a:lstStyle/>
          <a:p>
            <a:r>
              <a:rPr lang="en-US" sz="1050" dirty="0"/>
              <a:t>Costello et al., in press, School Psychology</a:t>
            </a:r>
          </a:p>
        </p:txBody>
      </p:sp>
    </p:spTree>
    <p:extLst>
      <p:ext uri="{BB962C8B-B14F-4D97-AF65-F5344CB8AC3E}">
        <p14:creationId xmlns:p14="http://schemas.microsoft.com/office/powerpoint/2010/main" val="7876419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neighborhood depression&#10;&#10;Description automatically generated with medium confidence">
            <a:extLst>
              <a:ext uri="{FF2B5EF4-FFF2-40B4-BE49-F238E27FC236}">
                <a16:creationId xmlns:a16="http://schemas.microsoft.com/office/drawing/2014/main" id="{F6F63559-2245-BF9D-72B0-F7A8F5F4DC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88" y="1838064"/>
            <a:ext cx="8963025" cy="3181872"/>
          </a:xfrm>
          <a:prstGeom prst="rect">
            <a:avLst/>
          </a:prstGeom>
          <a:noFill/>
        </p:spPr>
      </p:pic>
      <p:sp>
        <p:nvSpPr>
          <p:cNvPr id="3" name="TextBox 2">
            <a:extLst>
              <a:ext uri="{FF2B5EF4-FFF2-40B4-BE49-F238E27FC236}">
                <a16:creationId xmlns:a16="http://schemas.microsoft.com/office/drawing/2014/main" id="{B9A027A6-8D7B-7E8E-D2C4-37951606C4F1}"/>
              </a:ext>
            </a:extLst>
          </p:cNvPr>
          <p:cNvSpPr txBox="1"/>
          <p:nvPr/>
        </p:nvSpPr>
        <p:spPr>
          <a:xfrm>
            <a:off x="176084" y="5584223"/>
            <a:ext cx="2085827" cy="253916"/>
          </a:xfrm>
          <a:prstGeom prst="rect">
            <a:avLst/>
          </a:prstGeom>
          <a:noFill/>
        </p:spPr>
        <p:txBody>
          <a:bodyPr wrap="none" rtlCol="0">
            <a:spAutoFit/>
          </a:bodyPr>
          <a:lstStyle/>
          <a:p>
            <a:r>
              <a:rPr lang="en-US" sz="1050" dirty="0"/>
              <a:t>Vargas et al., in press, JAACAP</a:t>
            </a:r>
          </a:p>
        </p:txBody>
      </p:sp>
    </p:spTree>
    <p:extLst>
      <p:ext uri="{BB962C8B-B14F-4D97-AF65-F5344CB8AC3E}">
        <p14:creationId xmlns:p14="http://schemas.microsoft.com/office/powerpoint/2010/main" val="3698572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42"/>
          <p:cNvSpPr txBox="1">
            <a:spLocks noGrp="1"/>
          </p:cNvSpPr>
          <p:nvPr>
            <p:ph type="title"/>
          </p:nvPr>
        </p:nvSpPr>
        <p:spPr>
          <a:xfrm>
            <a:off x="78106" y="1715219"/>
            <a:ext cx="2430380" cy="3048471"/>
          </a:xfrm>
          <a:prstGeom prst="rect">
            <a:avLst/>
          </a:prstGeom>
          <a:noFill/>
          <a:ln>
            <a:noFill/>
          </a:ln>
        </p:spPr>
        <p:txBody>
          <a:bodyPr spcFirstLastPara="1" wrap="square" lIns="68569" tIns="34275" rIns="68569" bIns="34275" anchor="ctr" anchorCtr="0">
            <a:normAutofit/>
          </a:bodyPr>
          <a:lstStyle/>
          <a:p>
            <a:pPr algn="ctr">
              <a:buSzPts val="4400"/>
            </a:pPr>
            <a:r>
              <a:rPr lang="en-US" sz="3300" dirty="0">
                <a:solidFill>
                  <a:schemeClr val="tx1"/>
                </a:solidFill>
              </a:rPr>
              <a:t>To Contact </a:t>
            </a:r>
            <a:r>
              <a:rPr lang="en-US" sz="3300" b="1" dirty="0" err="1">
                <a:solidFill>
                  <a:schemeClr val="tx1"/>
                </a:solidFill>
              </a:rPr>
              <a:t>iDECIDE</a:t>
            </a:r>
            <a:r>
              <a:rPr lang="en-US" sz="3300" b="1" dirty="0">
                <a:solidFill>
                  <a:schemeClr val="tx1"/>
                </a:solidFill>
              </a:rPr>
              <a:t>:</a:t>
            </a:r>
            <a:endParaRPr sz="3300" dirty="0">
              <a:solidFill>
                <a:schemeClr val="tx1"/>
              </a:solidFill>
            </a:endParaRPr>
          </a:p>
        </p:txBody>
      </p:sp>
      <p:pic>
        <p:nvPicPr>
          <p:cNvPr id="586" name="Google Shape;586;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97971" y="4013761"/>
            <a:ext cx="1390650" cy="649198"/>
          </a:xfrm>
          <a:prstGeom prst="rect">
            <a:avLst/>
          </a:prstGeom>
          <a:noFill/>
          <a:ln>
            <a:noFill/>
          </a:ln>
        </p:spPr>
      </p:pic>
      <p:sp>
        <p:nvSpPr>
          <p:cNvPr id="587" name="Google Shape;587;p42"/>
          <p:cNvSpPr txBox="1"/>
          <p:nvPr/>
        </p:nvSpPr>
        <p:spPr>
          <a:xfrm>
            <a:off x="3166931" y="186612"/>
            <a:ext cx="4894717" cy="6671388"/>
          </a:xfrm>
          <a:prstGeom prst="rect">
            <a:avLst/>
          </a:prstGeom>
          <a:noFill/>
          <a:ln>
            <a:noFill/>
          </a:ln>
        </p:spPr>
        <p:txBody>
          <a:bodyPr spcFirstLastPara="1" wrap="square" lIns="68569" tIns="34275" rIns="68569" bIns="34275" anchor="t" anchorCtr="0">
            <a:normAutofit/>
          </a:bodyPr>
          <a:lstStyle/>
          <a:p>
            <a:pPr algn="ctr" defTabSz="685783">
              <a:lnSpc>
                <a:spcPct val="90000"/>
              </a:lnSpc>
              <a:buClr>
                <a:srgbClr val="002060"/>
              </a:buClr>
              <a:buSzPct val="100000"/>
            </a:pPr>
            <a:r>
              <a:rPr lang="en-US" sz="1800" dirty="0">
                <a:solidFill>
                  <a:srgbClr val="002060"/>
                </a:solidFill>
                <a:latin typeface="Corbel" panose="020B0503020204020204" pitchFamily="34" charset="0"/>
                <a:ea typeface="Corbel"/>
                <a:cs typeface="Corbel"/>
                <a:sym typeface="Corbel"/>
              </a:rPr>
              <a:t>Randi Schuster, PhD (Principal Investigator): </a:t>
            </a:r>
            <a:r>
              <a:rPr lang="en-US" sz="1800" u="sng" dirty="0">
                <a:latin typeface="Corbel" panose="020B0503020204020204" pitchFamily="34" charset="0"/>
                <a:ea typeface="Corbel"/>
                <a:cs typeface="Corbel"/>
                <a:sym typeface="Corbel"/>
                <a:hlinkClick r:id="rId4">
                  <a:extLst>
                    <a:ext uri="{A12FA001-AC4F-418D-AE19-62706E023703}">
                      <ahyp:hlinkClr xmlns:ahyp="http://schemas.microsoft.com/office/drawing/2018/hyperlinkcolor" val="tx"/>
                    </a:ext>
                  </a:extLst>
                </a:hlinkClick>
              </a:rPr>
              <a:t>rschuster@mgh.Harvard.edu</a:t>
            </a:r>
            <a:r>
              <a:rPr lang="en-US" sz="1800" dirty="0">
                <a:latin typeface="Corbel" panose="020B0503020204020204" pitchFamily="34" charset="0"/>
                <a:ea typeface="Corbel"/>
                <a:cs typeface="Corbel"/>
                <a:sym typeface="Corbel"/>
              </a:rPr>
              <a:t>; </a:t>
            </a:r>
            <a:r>
              <a:rPr lang="en-US" sz="1800" dirty="0">
                <a:solidFill>
                  <a:srgbClr val="002060"/>
                </a:solidFill>
                <a:latin typeface="Corbel" panose="020B0503020204020204" pitchFamily="34" charset="0"/>
                <a:ea typeface="Corbel"/>
                <a:cs typeface="Corbel"/>
                <a:sym typeface="Corbel"/>
              </a:rPr>
              <a:t>617-643-6673</a:t>
            </a:r>
            <a:endParaRPr sz="1800" dirty="0">
              <a:latin typeface="Corbel" panose="020B0503020204020204" pitchFamily="34" charset="0"/>
            </a:endParaRPr>
          </a:p>
          <a:p>
            <a:pPr algn="ctr" defTabSz="685783">
              <a:lnSpc>
                <a:spcPct val="90000"/>
              </a:lnSpc>
              <a:spcBef>
                <a:spcPts val="750"/>
              </a:spcBef>
              <a:buClr>
                <a:srgbClr val="002060"/>
              </a:buClr>
              <a:buSzPct val="100000"/>
            </a:pPr>
            <a:r>
              <a:rPr lang="en-US" sz="1800" dirty="0" err="1">
                <a:solidFill>
                  <a:srgbClr val="002060"/>
                </a:solidFill>
                <a:latin typeface="Corbel" panose="020B0503020204020204" pitchFamily="34" charset="0"/>
                <a:ea typeface="Corbel"/>
                <a:cs typeface="Corbel"/>
                <a:sym typeface="Corbel"/>
              </a:rPr>
              <a:t>iDECIDE</a:t>
            </a:r>
            <a:r>
              <a:rPr lang="en-US" sz="1800" dirty="0">
                <a:solidFill>
                  <a:srgbClr val="002060"/>
                </a:solidFill>
                <a:latin typeface="Corbel" panose="020B0503020204020204" pitchFamily="34" charset="0"/>
                <a:ea typeface="Corbel"/>
                <a:cs typeface="Corbel"/>
                <a:sym typeface="Corbel"/>
              </a:rPr>
              <a:t> General: </a:t>
            </a:r>
            <a:r>
              <a:rPr lang="en-US" sz="1800" u="sng" dirty="0">
                <a:latin typeface="Corbel" panose="020B0503020204020204" pitchFamily="34" charset="0"/>
                <a:ea typeface="Corbel"/>
                <a:cs typeface="Corbel"/>
                <a:sym typeface="Corbel"/>
                <a:hlinkClick r:id="rId5">
                  <a:extLst>
                    <a:ext uri="{A12FA001-AC4F-418D-AE19-62706E023703}">
                      <ahyp:hlinkClr xmlns:ahyp="http://schemas.microsoft.com/office/drawing/2018/hyperlinkcolor" val="tx"/>
                    </a:ext>
                  </a:extLst>
                </a:hlinkClick>
              </a:rPr>
              <a:t>iDECIDE@mgh.harvard.edu</a:t>
            </a:r>
            <a:r>
              <a:rPr lang="en-US" sz="1800" dirty="0">
                <a:latin typeface="Corbel" panose="020B0503020204020204" pitchFamily="34" charset="0"/>
                <a:ea typeface="Corbel"/>
                <a:cs typeface="Corbel"/>
                <a:sym typeface="Corbel"/>
              </a:rPr>
              <a:t> </a:t>
            </a:r>
            <a:endParaRPr sz="1800" dirty="0">
              <a:latin typeface="Corbel" panose="020B0503020204020204" pitchFamily="34" charset="0"/>
            </a:endParaRPr>
          </a:p>
          <a:p>
            <a:pPr algn="ctr" defTabSz="685783">
              <a:lnSpc>
                <a:spcPct val="90000"/>
              </a:lnSpc>
              <a:spcBef>
                <a:spcPts val="750"/>
              </a:spcBef>
              <a:buSzPct val="100000"/>
            </a:pPr>
            <a:endParaRPr lang="en-US" sz="1800" dirty="0">
              <a:latin typeface="Corbel" panose="020B0503020204020204" pitchFamily="34" charset="0"/>
              <a:ea typeface="Corbel"/>
              <a:cs typeface="Corbel"/>
              <a:sym typeface="Corbel"/>
            </a:endParaRPr>
          </a:p>
          <a:p>
            <a:pPr algn="ctr" defTabSz="685783">
              <a:lnSpc>
                <a:spcPct val="90000"/>
              </a:lnSpc>
              <a:spcBef>
                <a:spcPts val="750"/>
              </a:spcBef>
              <a:buSzPct val="100000"/>
            </a:pPr>
            <a:endParaRPr sz="1800" dirty="0">
              <a:latin typeface="Corbel" panose="020B0503020204020204" pitchFamily="34" charset="0"/>
              <a:ea typeface="Corbel"/>
              <a:cs typeface="Corbel"/>
              <a:sym typeface="Corbel"/>
            </a:endParaRPr>
          </a:p>
          <a:p>
            <a:pPr algn="ctr" defTabSz="685783">
              <a:lnSpc>
                <a:spcPct val="90000"/>
              </a:lnSpc>
              <a:spcBef>
                <a:spcPts val="750"/>
              </a:spcBef>
              <a:buSzPct val="100000"/>
            </a:pPr>
            <a:endParaRPr sz="1200" dirty="0">
              <a:latin typeface="Corbel" panose="020B0503020204020204" pitchFamily="34" charset="0"/>
              <a:ea typeface="Corbel"/>
              <a:cs typeface="Corbel"/>
              <a:sym typeface="Corbel"/>
            </a:endParaRPr>
          </a:p>
          <a:p>
            <a:pPr algn="ctr" defTabSz="685783">
              <a:lnSpc>
                <a:spcPct val="90000"/>
              </a:lnSpc>
              <a:spcBef>
                <a:spcPts val="750"/>
              </a:spcBef>
              <a:buSzPct val="100000"/>
            </a:pPr>
            <a:endParaRPr sz="1200" dirty="0">
              <a:latin typeface="Corbel" panose="020B0503020204020204" pitchFamily="34" charset="0"/>
              <a:ea typeface="Corbel"/>
              <a:cs typeface="Corbel"/>
              <a:sym typeface="Corbel"/>
            </a:endParaRPr>
          </a:p>
          <a:p>
            <a:pPr algn="ctr" defTabSz="685783">
              <a:lnSpc>
                <a:spcPct val="90000"/>
              </a:lnSpc>
              <a:spcBef>
                <a:spcPts val="750"/>
              </a:spcBef>
              <a:buSzPct val="100000"/>
            </a:pPr>
            <a:endParaRPr sz="1200" dirty="0">
              <a:latin typeface="Corbel" panose="020B0503020204020204" pitchFamily="34" charset="0"/>
              <a:ea typeface="Corbel"/>
              <a:cs typeface="Corbel"/>
              <a:sym typeface="Corbel"/>
            </a:endParaRPr>
          </a:p>
          <a:p>
            <a:pPr algn="ctr" defTabSz="685783">
              <a:lnSpc>
                <a:spcPct val="90000"/>
              </a:lnSpc>
              <a:spcBef>
                <a:spcPts val="750"/>
              </a:spcBef>
              <a:buSzPct val="100000"/>
            </a:pPr>
            <a:endParaRPr sz="1200" dirty="0">
              <a:latin typeface="Corbel" panose="020B0503020204020204" pitchFamily="34" charset="0"/>
              <a:ea typeface="Corbel"/>
              <a:cs typeface="Corbel"/>
              <a:sym typeface="Corbel"/>
            </a:endParaRPr>
          </a:p>
          <a:p>
            <a:pPr algn="ctr" defTabSz="685783">
              <a:lnSpc>
                <a:spcPct val="90000"/>
              </a:lnSpc>
              <a:spcBef>
                <a:spcPts val="750"/>
              </a:spcBef>
              <a:buSzPct val="100000"/>
            </a:pPr>
            <a:endParaRPr sz="1200" dirty="0">
              <a:latin typeface="Corbel" panose="020B0503020204020204" pitchFamily="34" charset="0"/>
              <a:ea typeface="Corbel"/>
              <a:cs typeface="Corbel"/>
              <a:sym typeface="Corbel"/>
            </a:endParaRPr>
          </a:p>
          <a:p>
            <a:pPr algn="ctr" defTabSz="685783">
              <a:lnSpc>
                <a:spcPct val="90000"/>
              </a:lnSpc>
              <a:spcBef>
                <a:spcPts val="750"/>
              </a:spcBef>
              <a:buClr>
                <a:srgbClr val="002060"/>
              </a:buClr>
              <a:buSzPct val="100000"/>
            </a:pPr>
            <a:endParaRPr lang="en-US" sz="1600" dirty="0">
              <a:solidFill>
                <a:srgbClr val="002060"/>
              </a:solidFill>
              <a:latin typeface="Corbel" panose="020B0503020204020204" pitchFamily="34" charset="0"/>
              <a:ea typeface="Corbel"/>
              <a:cs typeface="Corbel"/>
              <a:sym typeface="Corbel"/>
            </a:endParaRPr>
          </a:p>
          <a:p>
            <a:pPr algn="ctr" defTabSz="685783">
              <a:lnSpc>
                <a:spcPct val="90000"/>
              </a:lnSpc>
              <a:spcBef>
                <a:spcPts val="750"/>
              </a:spcBef>
              <a:buClr>
                <a:srgbClr val="002060"/>
              </a:buClr>
              <a:buSzPct val="100000"/>
            </a:pPr>
            <a:endParaRPr lang="en-US" sz="1600" dirty="0">
              <a:solidFill>
                <a:srgbClr val="002060"/>
              </a:solidFill>
              <a:latin typeface="Corbel" panose="020B0503020204020204" pitchFamily="34" charset="0"/>
              <a:ea typeface="Corbel"/>
              <a:cs typeface="Corbel"/>
              <a:sym typeface="Corbel"/>
            </a:endParaRPr>
          </a:p>
          <a:p>
            <a:pPr algn="ctr" defTabSz="685783">
              <a:lnSpc>
                <a:spcPct val="90000"/>
              </a:lnSpc>
              <a:spcBef>
                <a:spcPts val="750"/>
              </a:spcBef>
              <a:buClr>
                <a:srgbClr val="002060"/>
              </a:buClr>
              <a:buSzPct val="100000"/>
            </a:pPr>
            <a:endParaRPr lang="en-US" sz="1600" dirty="0">
              <a:solidFill>
                <a:srgbClr val="002060"/>
              </a:solidFill>
              <a:latin typeface="Corbel" panose="020B0503020204020204" pitchFamily="34" charset="0"/>
              <a:ea typeface="Corbel"/>
              <a:cs typeface="Corbel"/>
              <a:sym typeface="Corbel"/>
            </a:endParaRPr>
          </a:p>
          <a:p>
            <a:pPr algn="ctr" defTabSz="685783">
              <a:lnSpc>
                <a:spcPct val="90000"/>
              </a:lnSpc>
              <a:spcBef>
                <a:spcPts val="750"/>
              </a:spcBef>
              <a:buClr>
                <a:srgbClr val="002060"/>
              </a:buClr>
              <a:buSzPct val="100000"/>
            </a:pPr>
            <a:endParaRPr lang="en-US" sz="1600" dirty="0">
              <a:solidFill>
                <a:srgbClr val="002060"/>
              </a:solidFill>
              <a:latin typeface="Corbel" panose="020B0503020204020204" pitchFamily="34" charset="0"/>
              <a:ea typeface="Corbel"/>
              <a:cs typeface="Corbel"/>
              <a:sym typeface="Corbel"/>
            </a:endParaRPr>
          </a:p>
          <a:p>
            <a:pPr algn="ctr" defTabSz="685783">
              <a:lnSpc>
                <a:spcPct val="90000"/>
              </a:lnSpc>
              <a:spcBef>
                <a:spcPts val="750"/>
              </a:spcBef>
              <a:buClr>
                <a:srgbClr val="002060"/>
              </a:buClr>
              <a:buSzPct val="100000"/>
            </a:pPr>
            <a:endParaRPr lang="en-US" sz="1600" dirty="0">
              <a:solidFill>
                <a:srgbClr val="002060"/>
              </a:solidFill>
              <a:latin typeface="Corbel" panose="020B0503020204020204" pitchFamily="34" charset="0"/>
              <a:ea typeface="Corbel"/>
              <a:cs typeface="Corbel"/>
              <a:sym typeface="Corbel"/>
            </a:endParaRPr>
          </a:p>
          <a:p>
            <a:pPr algn="ctr" defTabSz="685783">
              <a:lnSpc>
                <a:spcPct val="90000"/>
              </a:lnSpc>
              <a:spcBef>
                <a:spcPts val="750"/>
              </a:spcBef>
              <a:buClr>
                <a:srgbClr val="002060"/>
              </a:buClr>
              <a:buSzPct val="100000"/>
            </a:pPr>
            <a:r>
              <a:rPr lang="en-US" sz="1600" dirty="0">
                <a:solidFill>
                  <a:srgbClr val="002060"/>
                </a:solidFill>
                <a:latin typeface="Corbel" panose="020B0503020204020204" pitchFamily="34" charset="0"/>
                <a:ea typeface="Corbel"/>
                <a:cs typeface="Corbel"/>
                <a:sym typeface="Corbel"/>
              </a:rPr>
              <a:t>Website:</a:t>
            </a:r>
            <a:r>
              <a:rPr lang="en-US" sz="1600" dirty="0">
                <a:latin typeface="Corbel" panose="020B0503020204020204" pitchFamily="34" charset="0"/>
                <a:ea typeface="Corbel"/>
                <a:cs typeface="Corbel"/>
                <a:sym typeface="Corbel"/>
              </a:rPr>
              <a:t> </a:t>
            </a:r>
            <a:r>
              <a:rPr lang="en-US" sz="1600" u="sng" dirty="0">
                <a:latin typeface="Corbel" panose="020B0503020204020204" pitchFamily="34" charset="0"/>
                <a:ea typeface="Corbel"/>
                <a:cs typeface="Corbel"/>
                <a:sym typeface="Corbel"/>
                <a:hlinkClick r:id="rId6">
                  <a:extLst>
                    <a:ext uri="{A12FA001-AC4F-418D-AE19-62706E023703}">
                      <ahyp:hlinkClr xmlns:ahyp="http://schemas.microsoft.com/office/drawing/2018/hyperlinkcolor" val="tx"/>
                    </a:ext>
                  </a:extLst>
                </a:hlinkClick>
              </a:rPr>
              <a:t>www.iDECIDEmyfuture.org</a:t>
            </a:r>
            <a:r>
              <a:rPr lang="en-US" sz="1600" dirty="0">
                <a:latin typeface="Corbel" panose="020B0503020204020204" pitchFamily="34" charset="0"/>
                <a:ea typeface="Corbel"/>
                <a:cs typeface="Corbel"/>
                <a:sym typeface="Corbel"/>
              </a:rPr>
              <a:t> </a:t>
            </a:r>
            <a:endParaRPr sz="1600" dirty="0">
              <a:latin typeface="Corbel" panose="020B0503020204020204" pitchFamily="34" charset="0"/>
            </a:endParaRPr>
          </a:p>
          <a:p>
            <a:pPr algn="ctr" defTabSz="685783">
              <a:lnSpc>
                <a:spcPct val="90000"/>
              </a:lnSpc>
              <a:spcBef>
                <a:spcPts val="750"/>
              </a:spcBef>
              <a:buClr>
                <a:srgbClr val="002060"/>
              </a:buClr>
              <a:buSzPct val="100000"/>
            </a:pPr>
            <a:r>
              <a:rPr lang="en-US" sz="1600" dirty="0">
                <a:solidFill>
                  <a:srgbClr val="002060"/>
                </a:solidFill>
                <a:latin typeface="Corbel" panose="020B0503020204020204" pitchFamily="34" charset="0"/>
                <a:ea typeface="Corbel"/>
                <a:cs typeface="Corbel"/>
                <a:sym typeface="Corbel"/>
              </a:rPr>
              <a:t>Twitter: @</a:t>
            </a:r>
            <a:r>
              <a:rPr lang="en-US" sz="1600" dirty="0" err="1">
                <a:solidFill>
                  <a:srgbClr val="002060"/>
                </a:solidFill>
                <a:latin typeface="Corbel" panose="020B0503020204020204" pitchFamily="34" charset="0"/>
                <a:ea typeface="Corbel"/>
                <a:cs typeface="Corbel"/>
                <a:sym typeface="Corbel"/>
              </a:rPr>
              <a:t>iDECIDEteam</a:t>
            </a:r>
            <a:r>
              <a:rPr lang="en-US" sz="1600" dirty="0">
                <a:solidFill>
                  <a:srgbClr val="002060"/>
                </a:solidFill>
                <a:latin typeface="Corbel" panose="020B0503020204020204" pitchFamily="34" charset="0"/>
                <a:ea typeface="Corbel"/>
                <a:cs typeface="Corbel"/>
                <a:sym typeface="Corbel"/>
              </a:rPr>
              <a:t> </a:t>
            </a:r>
            <a:endParaRPr sz="1600" dirty="0">
              <a:latin typeface="Corbel" panose="020B0503020204020204" pitchFamily="34" charset="0"/>
            </a:endParaRPr>
          </a:p>
          <a:p>
            <a:pPr algn="ctr" defTabSz="685783">
              <a:lnSpc>
                <a:spcPct val="90000"/>
              </a:lnSpc>
              <a:spcBef>
                <a:spcPts val="750"/>
              </a:spcBef>
              <a:buClr>
                <a:srgbClr val="002060"/>
              </a:buClr>
              <a:buSzPct val="100000"/>
            </a:pPr>
            <a:r>
              <a:rPr lang="en-US" sz="1600" dirty="0">
                <a:solidFill>
                  <a:srgbClr val="002060"/>
                </a:solidFill>
                <a:latin typeface="Corbel" panose="020B0503020204020204" pitchFamily="34" charset="0"/>
                <a:ea typeface="Corbel"/>
                <a:cs typeface="Corbel"/>
                <a:sym typeface="Corbel"/>
              </a:rPr>
              <a:t>Instagram: @</a:t>
            </a:r>
            <a:r>
              <a:rPr lang="en-US" sz="1600" dirty="0" err="1">
                <a:solidFill>
                  <a:srgbClr val="002060"/>
                </a:solidFill>
                <a:latin typeface="Corbel" panose="020B0503020204020204" pitchFamily="34" charset="0"/>
                <a:ea typeface="Corbel"/>
                <a:cs typeface="Corbel"/>
                <a:sym typeface="Corbel"/>
              </a:rPr>
              <a:t>project_iDECIDE</a:t>
            </a:r>
            <a:endParaRPr sz="1600" dirty="0">
              <a:solidFill>
                <a:srgbClr val="002060"/>
              </a:solidFill>
              <a:latin typeface="Corbel" panose="020B0503020204020204" pitchFamily="34" charset="0"/>
              <a:ea typeface="Corbel"/>
              <a:cs typeface="Corbel"/>
              <a:sym typeface="Corbel"/>
            </a:endParaRPr>
          </a:p>
          <a:p>
            <a:pPr algn="ctr" defTabSz="685783">
              <a:lnSpc>
                <a:spcPct val="90000"/>
              </a:lnSpc>
              <a:spcBef>
                <a:spcPts val="750"/>
              </a:spcBef>
              <a:buClr>
                <a:srgbClr val="002060"/>
              </a:buClr>
              <a:buSzPct val="100000"/>
            </a:pPr>
            <a:r>
              <a:rPr lang="en-US" sz="1600" dirty="0">
                <a:solidFill>
                  <a:srgbClr val="002060"/>
                </a:solidFill>
                <a:latin typeface="Corbel" panose="020B0503020204020204" pitchFamily="34" charset="0"/>
                <a:ea typeface="Corbel"/>
                <a:cs typeface="Corbel"/>
                <a:sym typeface="Corbel"/>
              </a:rPr>
              <a:t>Facebook: </a:t>
            </a:r>
            <a:r>
              <a:rPr lang="en-US" sz="1600" u="sng" dirty="0">
                <a:solidFill>
                  <a:srgbClr val="002060"/>
                </a:solidFill>
                <a:latin typeface="Corbel" panose="020B0503020204020204" pitchFamily="34" charset="0"/>
                <a:ea typeface="Corbel"/>
                <a:cs typeface="Corbel"/>
                <a:sym typeface="Corbel"/>
                <a:hlinkClick r:id="rId7">
                  <a:extLst>
                    <a:ext uri="{A12FA001-AC4F-418D-AE19-62706E023703}">
                      <ahyp:hlinkClr xmlns:ahyp="http://schemas.microsoft.com/office/drawing/2018/hyperlinkcolor" val="tx"/>
                    </a:ext>
                  </a:extLst>
                </a:hlinkClick>
              </a:rPr>
              <a:t>https://www.facebook.com/projectiDECIDE</a:t>
            </a:r>
            <a:r>
              <a:rPr lang="en-US" sz="1600" dirty="0">
                <a:solidFill>
                  <a:srgbClr val="002060"/>
                </a:solidFill>
                <a:latin typeface="Corbel" panose="020B0503020204020204" pitchFamily="34" charset="0"/>
                <a:ea typeface="Corbel"/>
                <a:cs typeface="Corbel"/>
                <a:sym typeface="Corbel"/>
              </a:rPr>
              <a:t> </a:t>
            </a:r>
            <a:endParaRPr sz="1600" dirty="0">
              <a:latin typeface="Corbel" panose="020B0503020204020204" pitchFamily="34" charset="0"/>
            </a:endParaRPr>
          </a:p>
          <a:p>
            <a:pPr algn="ctr" defTabSz="685783">
              <a:lnSpc>
                <a:spcPct val="90000"/>
              </a:lnSpc>
              <a:spcBef>
                <a:spcPts val="750"/>
              </a:spcBef>
              <a:buClr>
                <a:srgbClr val="002060"/>
              </a:buClr>
              <a:buSzPct val="100000"/>
            </a:pPr>
            <a:r>
              <a:rPr lang="en-US" sz="1600" dirty="0">
                <a:solidFill>
                  <a:srgbClr val="002060"/>
                </a:solidFill>
                <a:latin typeface="Corbel" panose="020B0503020204020204" pitchFamily="34" charset="0"/>
                <a:ea typeface="Corbel"/>
                <a:cs typeface="Corbel"/>
                <a:sym typeface="Corbel"/>
              </a:rPr>
              <a:t>LinkedIn: </a:t>
            </a:r>
            <a:r>
              <a:rPr lang="en-US" sz="1600" u="sng" dirty="0">
                <a:solidFill>
                  <a:srgbClr val="002060"/>
                </a:solidFill>
                <a:latin typeface="Corbel" panose="020B0503020204020204" pitchFamily="34" charset="0"/>
                <a:ea typeface="Corbel"/>
                <a:cs typeface="Corbel"/>
                <a:sym typeface="Corbel"/>
                <a:hlinkClick r:id="rId8">
                  <a:extLst>
                    <a:ext uri="{A12FA001-AC4F-418D-AE19-62706E023703}">
                      <ahyp:hlinkClr xmlns:ahyp="http://schemas.microsoft.com/office/drawing/2018/hyperlinkcolor" val="tx"/>
                    </a:ext>
                  </a:extLst>
                </a:hlinkClick>
              </a:rPr>
              <a:t>https://www.linkedin.com/company/projectidecide/</a:t>
            </a:r>
            <a:r>
              <a:rPr lang="en-US" sz="1600" dirty="0">
                <a:solidFill>
                  <a:srgbClr val="002060"/>
                </a:solidFill>
                <a:latin typeface="Corbel" panose="020B0503020204020204" pitchFamily="34" charset="0"/>
                <a:ea typeface="Corbel"/>
                <a:cs typeface="Corbel"/>
                <a:sym typeface="Corbel"/>
              </a:rPr>
              <a:t> </a:t>
            </a:r>
            <a:endParaRPr sz="1600" dirty="0">
              <a:latin typeface="Corbel" panose="020B0503020204020204" pitchFamily="34" charset="0"/>
            </a:endParaRPr>
          </a:p>
        </p:txBody>
      </p:sp>
      <p:pic>
        <p:nvPicPr>
          <p:cNvPr id="2" name="Picture 1">
            <a:extLst>
              <a:ext uri="{FF2B5EF4-FFF2-40B4-BE49-F238E27FC236}">
                <a16:creationId xmlns:a16="http://schemas.microsoft.com/office/drawing/2014/main" id="{116A4D89-4561-1383-2DFF-9417B8F8CDD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17455" y="1664526"/>
            <a:ext cx="4993668" cy="267383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2E1A77-D76B-4D43-A89A-87639AAC5BF1}"/>
              </a:ext>
            </a:extLst>
          </p:cNvPr>
          <p:cNvPicPr>
            <a:picLocks noChangeAspect="1"/>
          </p:cNvPicPr>
          <p:nvPr/>
        </p:nvPicPr>
        <p:blipFill rotWithShape="1">
          <a:blip r:embed="rId2" cstate="email">
            <a:lum bright="70000" contrast="-70000"/>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a:ext>
            </a:extLst>
          </a:blip>
          <a:srcRect/>
          <a:stretch/>
        </p:blipFill>
        <p:spPr>
          <a:xfrm>
            <a:off x="16" y="0"/>
            <a:ext cx="9143984" cy="6857999"/>
          </a:xfrm>
          <a:prstGeom prst="rect">
            <a:avLst/>
          </a:prstGeom>
        </p:spPr>
      </p:pic>
      <p:sp>
        <p:nvSpPr>
          <p:cNvPr id="3" name="Title 1">
            <a:extLst>
              <a:ext uri="{FF2B5EF4-FFF2-40B4-BE49-F238E27FC236}">
                <a16:creationId xmlns:a16="http://schemas.microsoft.com/office/drawing/2014/main" id="{1CE6A926-A3A4-BF4D-B6A9-835B4D44B851}"/>
              </a:ext>
            </a:extLst>
          </p:cNvPr>
          <p:cNvSpPr txBox="1">
            <a:spLocks/>
          </p:cNvSpPr>
          <p:nvPr/>
        </p:nvSpPr>
        <p:spPr>
          <a:xfrm>
            <a:off x="836492" y="4080653"/>
            <a:ext cx="7495508" cy="869850"/>
          </a:xfrm>
          <a:prstGeom prst="rect">
            <a:avLst/>
          </a:prstGeom>
        </p:spPr>
        <p:txBody>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algn="l" defTabSz="685800">
              <a:buClrTx/>
              <a:defRPr/>
            </a:pPr>
            <a:r>
              <a:rPr lang="en-US" sz="2400" spc="150" dirty="0">
                <a:latin typeface="Gill Sans MT" panose="020B0502020104020203"/>
              </a:rPr>
              <a:t>617-643-6673</a:t>
            </a:r>
            <a:br>
              <a:rPr lang="en-US" sz="2400" spc="150" dirty="0">
                <a:latin typeface="Gill Sans MT" panose="020B0502020104020203"/>
              </a:rPr>
            </a:br>
            <a:br>
              <a:rPr lang="en-US" sz="2400" spc="150" dirty="0">
                <a:latin typeface="Gill Sans MT" panose="020B0502020104020203"/>
              </a:rPr>
            </a:br>
            <a:r>
              <a:rPr lang="en-US" sz="2400" spc="150" dirty="0">
                <a:latin typeface="Gill Sans MT" panose="020B0502020104020203"/>
                <a:hlinkClick r:id="rId4"/>
              </a:rPr>
              <a:t>Rschuster@mgh.harvard.edu</a:t>
            </a:r>
            <a:br>
              <a:rPr lang="en-US" sz="2400" spc="150" dirty="0">
                <a:latin typeface="Gill Sans MT" panose="020B0502020104020203"/>
              </a:rPr>
            </a:br>
            <a:br>
              <a:rPr lang="en-US" sz="2400" spc="150" dirty="0">
                <a:latin typeface="Gill Sans MT" panose="020B0502020104020203"/>
              </a:rPr>
            </a:br>
            <a:r>
              <a:rPr lang="en-US" sz="2400" spc="150" dirty="0">
                <a:latin typeface="Gill Sans MT" panose="020B0502020104020203"/>
              </a:rPr>
              <a:t>@</a:t>
            </a:r>
            <a:r>
              <a:rPr lang="en-US" sz="2400" spc="150" dirty="0" err="1">
                <a:latin typeface="Gill Sans MT" panose="020B0502020104020203"/>
              </a:rPr>
              <a:t>RandiMSchuster</a:t>
            </a:r>
            <a:br>
              <a:rPr lang="en-US" sz="2400" spc="150" dirty="0">
                <a:latin typeface="Gill Sans MT" panose="020B0502020104020203"/>
              </a:rPr>
            </a:br>
            <a:endParaRPr lang="en-US" sz="2400" spc="150" dirty="0">
              <a:latin typeface="Gill Sans MT" panose="020B0502020104020203"/>
            </a:endParaRPr>
          </a:p>
        </p:txBody>
      </p:sp>
      <p:pic>
        <p:nvPicPr>
          <p:cNvPr id="4" name="Picture 3">
            <a:extLst>
              <a:ext uri="{FF2B5EF4-FFF2-40B4-BE49-F238E27FC236}">
                <a16:creationId xmlns:a16="http://schemas.microsoft.com/office/drawing/2014/main" id="{A507A861-B0A1-564F-A628-46F8BDEF9A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205" y="5252043"/>
            <a:ext cx="511513" cy="511513"/>
          </a:xfrm>
          <a:prstGeom prst="rect">
            <a:avLst/>
          </a:prstGeom>
        </p:spPr>
      </p:pic>
      <p:pic>
        <p:nvPicPr>
          <p:cNvPr id="5" name="Picture 4">
            <a:extLst>
              <a:ext uri="{FF2B5EF4-FFF2-40B4-BE49-F238E27FC236}">
                <a16:creationId xmlns:a16="http://schemas.microsoft.com/office/drawing/2014/main" id="{2EA98EC0-01D0-BE41-B863-BD2D1374D512}"/>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167368" y="4001228"/>
            <a:ext cx="514350" cy="514350"/>
          </a:xfrm>
          <a:prstGeom prst="rect">
            <a:avLst/>
          </a:prstGeom>
        </p:spPr>
      </p:pic>
      <p:pic>
        <p:nvPicPr>
          <p:cNvPr id="6" name="Picture 5">
            <a:extLst>
              <a:ext uri="{FF2B5EF4-FFF2-40B4-BE49-F238E27FC236}">
                <a16:creationId xmlns:a16="http://schemas.microsoft.com/office/drawing/2014/main" id="{14DB6DF1-FDD6-DF4A-A25A-802BCF265ABB}"/>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167368" y="4641640"/>
            <a:ext cx="514350" cy="514350"/>
          </a:xfrm>
          <a:prstGeom prst="rect">
            <a:avLst/>
          </a:prstGeom>
        </p:spPr>
      </p:pic>
      <p:sp>
        <p:nvSpPr>
          <p:cNvPr id="7" name="TextBox 6">
            <a:extLst>
              <a:ext uri="{FF2B5EF4-FFF2-40B4-BE49-F238E27FC236}">
                <a16:creationId xmlns:a16="http://schemas.microsoft.com/office/drawing/2014/main" id="{476EA24A-45F1-7440-BD44-7DB747B03651}"/>
              </a:ext>
            </a:extLst>
          </p:cNvPr>
          <p:cNvSpPr txBox="1"/>
          <p:nvPr/>
        </p:nvSpPr>
        <p:spPr>
          <a:xfrm>
            <a:off x="167368" y="3429000"/>
            <a:ext cx="6613071" cy="415498"/>
          </a:xfrm>
          <a:prstGeom prst="rect">
            <a:avLst/>
          </a:prstGeom>
          <a:noFill/>
        </p:spPr>
        <p:txBody>
          <a:bodyPr wrap="square" rtlCol="0">
            <a:spAutoFit/>
          </a:bodyPr>
          <a:lstStyle/>
          <a:p>
            <a:pPr defTabSz="342900">
              <a:buClrTx/>
              <a:defRPr/>
            </a:pPr>
            <a:r>
              <a:rPr lang="en-US" sz="2100" b="1" kern="1200" dirty="0">
                <a:latin typeface="Gill Sans MT" panose="020B0502020104020203"/>
                <a:ea typeface="+mn-ea"/>
                <a:cs typeface="+mn-cs"/>
              </a:rPr>
              <a:t>Please reach out with any questions or thoughts…</a:t>
            </a:r>
          </a:p>
        </p:txBody>
      </p:sp>
    </p:spTree>
    <p:extLst>
      <p:ext uri="{BB962C8B-B14F-4D97-AF65-F5344CB8AC3E}">
        <p14:creationId xmlns:p14="http://schemas.microsoft.com/office/powerpoint/2010/main" val="2198950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7"/>
          <p:cNvPicPr preferRelativeResize="0"/>
          <p:nvPr/>
        </p:nvPicPr>
        <p:blipFill rotWithShape="1">
          <a:blip r:embed="rId3">
            <a:alphaModFix/>
          </a:blip>
          <a:srcRect/>
          <a:stretch/>
        </p:blipFill>
        <p:spPr>
          <a:xfrm>
            <a:off x="6621780" y="1448485"/>
            <a:ext cx="2522220" cy="5135880"/>
          </a:xfrm>
          <a:prstGeom prst="rect">
            <a:avLst/>
          </a:prstGeom>
          <a:noFill/>
          <a:ln>
            <a:noFill/>
          </a:ln>
        </p:spPr>
      </p:pic>
      <p:sp>
        <p:nvSpPr>
          <p:cNvPr id="102" name="Google Shape;102;p7"/>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100"/>
              <a:buFont typeface="Montserrat"/>
              <a:buNone/>
            </a:pPr>
            <a:r>
              <a:rPr lang="en-US"/>
              <a:t>Overall Mission</a:t>
            </a:r>
            <a:endParaRPr/>
          </a:p>
        </p:txBody>
      </p:sp>
      <p:sp>
        <p:nvSpPr>
          <p:cNvPr id="103" name="Google Shape;103;p7"/>
          <p:cNvSpPr txBox="1">
            <a:spLocks noGrp="1"/>
          </p:cNvSpPr>
          <p:nvPr>
            <p:ph type="body" idx="1"/>
          </p:nvPr>
        </p:nvSpPr>
        <p:spPr>
          <a:xfrm>
            <a:off x="961697" y="2105387"/>
            <a:ext cx="6385560" cy="260913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520"/>
              <a:buNone/>
            </a:pPr>
            <a:r>
              <a:rPr lang="en-US"/>
              <a:t>To provide training and technical assistance via local experts to enhance </a:t>
            </a:r>
            <a:r>
              <a:rPr lang="en-US" b="1"/>
              <a:t>prevention</a:t>
            </a:r>
            <a:r>
              <a:rPr lang="en-US"/>
              <a:t>, </a:t>
            </a:r>
            <a:r>
              <a:rPr lang="en-US" b="1"/>
              <a:t>harm reduction</a:t>
            </a:r>
            <a:r>
              <a:rPr lang="en-US"/>
              <a:t>, </a:t>
            </a:r>
            <a:r>
              <a:rPr lang="en-US" b="1"/>
              <a:t>treatment </a:t>
            </a:r>
            <a:r>
              <a:rPr lang="en-US"/>
              <a:t>(especially medications like buprenorphine, naltrexone and methadone) and </a:t>
            </a:r>
            <a:r>
              <a:rPr lang="en-US" b="1"/>
              <a:t>recovery</a:t>
            </a:r>
            <a:r>
              <a:rPr lang="en-US" b="1" i="1"/>
              <a:t> </a:t>
            </a:r>
            <a:r>
              <a:rPr lang="en-US"/>
              <a:t>efforts across the country addressing state and local - specific needs.</a:t>
            </a:r>
            <a:endParaRPr/>
          </a:p>
        </p:txBody>
      </p:sp>
      <p:sp>
        <p:nvSpPr>
          <p:cNvPr id="104" name="Google Shape;104;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4"/>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100"/>
              <a:buFont typeface="Montserrat"/>
              <a:buNone/>
            </a:pPr>
            <a:r>
              <a:rPr lang="en-US"/>
              <a:t>Contact the </a:t>
            </a:r>
            <a:br>
              <a:rPr lang="en-US"/>
            </a:br>
            <a:r>
              <a:rPr lang="en-US"/>
              <a:t>Opioid Response Network</a:t>
            </a:r>
            <a:endParaRPr/>
          </a:p>
        </p:txBody>
      </p:sp>
      <p:sp>
        <p:nvSpPr>
          <p:cNvPr id="83" name="Google Shape;83;p4"/>
          <p:cNvSpPr txBox="1">
            <a:spLocks noGrp="1"/>
          </p:cNvSpPr>
          <p:nvPr>
            <p:ph type="body" idx="1"/>
          </p:nvPr>
        </p:nvSpPr>
        <p:spPr>
          <a:xfrm>
            <a:off x="457200" y="1679403"/>
            <a:ext cx="8229600" cy="3953421"/>
          </a:xfrm>
          <a:prstGeom prst="rect">
            <a:avLst/>
          </a:prstGeom>
          <a:noFill/>
          <a:ln>
            <a:noFill/>
          </a:ln>
        </p:spPr>
        <p:txBody>
          <a:bodyPr spcFirstLastPara="1" wrap="square" lIns="91425" tIns="45700" rIns="91425" bIns="45700" anchor="t" anchorCtr="0">
            <a:noAutofit/>
          </a:bodyPr>
          <a:lstStyle/>
          <a:p>
            <a:pPr marL="461963" lvl="0" indent="-461963" algn="l" rtl="0">
              <a:lnSpc>
                <a:spcPct val="100000"/>
              </a:lnSpc>
              <a:spcBef>
                <a:spcPts val="0"/>
              </a:spcBef>
              <a:spcAft>
                <a:spcPts val="0"/>
              </a:spcAft>
              <a:buSzPts val="2520"/>
              <a:buChar char="✧"/>
            </a:pPr>
            <a:r>
              <a:rPr lang="en-US"/>
              <a:t>To ask questions or submit a request for technical assistance: </a:t>
            </a:r>
            <a:endParaRPr/>
          </a:p>
          <a:p>
            <a:pPr marL="461963" lvl="0" indent="-370521" algn="l" rtl="0">
              <a:lnSpc>
                <a:spcPct val="100000"/>
              </a:lnSpc>
              <a:spcBef>
                <a:spcPts val="1200"/>
              </a:spcBef>
              <a:spcAft>
                <a:spcPts val="0"/>
              </a:spcAft>
              <a:buSzPts val="1440"/>
              <a:buNone/>
            </a:pPr>
            <a:endParaRPr sz="1600"/>
          </a:p>
          <a:p>
            <a:pPr marL="1373188" lvl="2" indent="-228600" algn="l" rtl="0">
              <a:lnSpc>
                <a:spcPct val="100000"/>
              </a:lnSpc>
              <a:spcBef>
                <a:spcPts val="600"/>
              </a:spcBef>
              <a:spcAft>
                <a:spcPts val="0"/>
              </a:spcAft>
              <a:buSzPts val="2800"/>
              <a:buChar char="•"/>
            </a:pPr>
            <a:r>
              <a:rPr lang="en-US" sz="2800"/>
              <a:t>Visit www.OpioidResponseNetwork.org </a:t>
            </a:r>
            <a:endParaRPr/>
          </a:p>
          <a:p>
            <a:pPr marL="1373188" lvl="2" indent="-228600" algn="l" rtl="0">
              <a:lnSpc>
                <a:spcPct val="100000"/>
              </a:lnSpc>
              <a:spcBef>
                <a:spcPts val="600"/>
              </a:spcBef>
              <a:spcAft>
                <a:spcPts val="0"/>
              </a:spcAft>
              <a:buSzPts val="2800"/>
              <a:buChar char="•"/>
            </a:pPr>
            <a:r>
              <a:rPr lang="en-US" sz="2800"/>
              <a:t>Email orn@aaap.org </a:t>
            </a:r>
            <a:endParaRPr/>
          </a:p>
          <a:p>
            <a:pPr marL="0" lvl="0" indent="0" algn="l" rtl="0">
              <a:lnSpc>
                <a:spcPct val="100000"/>
              </a:lnSpc>
              <a:spcBef>
                <a:spcPts val="1200"/>
              </a:spcBef>
              <a:spcAft>
                <a:spcPts val="0"/>
              </a:spcAft>
              <a:buSzPts val="2070"/>
              <a:buNone/>
            </a:pPr>
            <a:endParaRPr sz="2300"/>
          </a:p>
        </p:txBody>
      </p:sp>
      <p:sp>
        <p:nvSpPr>
          <p:cNvPr id="84" name="Google Shape;84;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DE286E-5AB7-BE38-8E17-A3ED03D147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2" name="Online Media 1" descr="Opioid Response Network Explainer">
            <a:hlinkClick r:id="" action="ppaction://media"/>
            <a:extLst>
              <a:ext uri="{FF2B5EF4-FFF2-40B4-BE49-F238E27FC236}">
                <a16:creationId xmlns:a16="http://schemas.microsoft.com/office/drawing/2014/main" id="{46F8CA4D-048B-1041-0249-E673F3B4DEC4}"/>
              </a:ext>
            </a:extLst>
          </p:cNvPr>
          <p:cNvPicPr>
            <a:picLocks noRot="1" noChangeAspect="1"/>
          </p:cNvPicPr>
          <p:nvPr>
            <a:videoFile r:link="rId1"/>
          </p:nvPr>
        </p:nvPicPr>
        <p:blipFill>
          <a:blip r:embed="rId3"/>
          <a:stretch>
            <a:fillRect/>
          </a:stretch>
        </p:blipFill>
        <p:spPr>
          <a:xfrm>
            <a:off x="83810" y="893173"/>
            <a:ext cx="8976379" cy="5071654"/>
          </a:xfrm>
          <a:prstGeom prst="rect">
            <a:avLst/>
          </a:prstGeom>
        </p:spPr>
      </p:pic>
    </p:spTree>
    <p:extLst>
      <p:ext uri="{BB962C8B-B14F-4D97-AF65-F5344CB8AC3E}">
        <p14:creationId xmlns:p14="http://schemas.microsoft.com/office/powerpoint/2010/main" val="62719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BC17-6471-6E71-4432-DAF2C1E51522}"/>
              </a:ext>
            </a:extLst>
          </p:cNvPr>
          <p:cNvSpPr>
            <a:spLocks noGrp="1"/>
          </p:cNvSpPr>
          <p:nvPr>
            <p:ph type="title"/>
          </p:nvPr>
        </p:nvSpPr>
        <p:spPr/>
        <p:txBody>
          <a:bodyPr/>
          <a:lstStyle/>
          <a:p>
            <a:r>
              <a:rPr lang="en-US" dirty="0"/>
              <a:t>Recovery Science Series Webinars – Past Events</a:t>
            </a:r>
          </a:p>
        </p:txBody>
      </p:sp>
      <p:sp>
        <p:nvSpPr>
          <p:cNvPr id="3" name="Text Placeholder 2">
            <a:extLst>
              <a:ext uri="{FF2B5EF4-FFF2-40B4-BE49-F238E27FC236}">
                <a16:creationId xmlns:a16="http://schemas.microsoft.com/office/drawing/2014/main" id="{CCD50475-28A2-5421-0916-26D80FD1B90C}"/>
              </a:ext>
            </a:extLst>
          </p:cNvPr>
          <p:cNvSpPr>
            <a:spLocks noGrp="1"/>
          </p:cNvSpPr>
          <p:nvPr>
            <p:ph type="body" idx="1"/>
          </p:nvPr>
        </p:nvSpPr>
        <p:spPr>
          <a:xfrm>
            <a:off x="457200" y="1401106"/>
            <a:ext cx="8229600" cy="4446760"/>
          </a:xfrm>
        </p:spPr>
        <p:txBody>
          <a:bodyPr>
            <a:noAutofit/>
          </a:bodyPr>
          <a:lstStyle/>
          <a:p>
            <a:pPr marL="342900" lvl="0" indent="-342900">
              <a:lnSpc>
                <a:spcPct val="120000"/>
              </a:lnSpc>
              <a:buFont typeface="+mj-lt"/>
              <a:buAutoNum type="arabicPeriod"/>
            </a:pPr>
            <a:r>
              <a:rPr lang="en-US" sz="700" dirty="0">
                <a:solidFill>
                  <a:schemeClr val="tx1"/>
                </a:solidFill>
              </a:rPr>
              <a:t>Recovery Support Services: Science and Practice, John Kelly, Ph.D.</a:t>
            </a:r>
          </a:p>
          <a:p>
            <a:pPr marL="342900" lvl="0" indent="-342900">
              <a:lnSpc>
                <a:spcPct val="120000"/>
              </a:lnSpc>
              <a:buFont typeface="+mj-lt"/>
              <a:buAutoNum type="arabicPeriod"/>
            </a:pPr>
            <a:r>
              <a:rPr lang="en-US" sz="700" dirty="0">
                <a:solidFill>
                  <a:schemeClr val="tx1"/>
                </a:solidFill>
              </a:rPr>
              <a:t>Understanding and Addressing Substance Use Disorder Stigma in Clinical Care Settings, John Kelly, Ph.D.</a:t>
            </a:r>
          </a:p>
          <a:p>
            <a:pPr marL="342900" lvl="0" indent="-342900">
              <a:lnSpc>
                <a:spcPct val="120000"/>
              </a:lnSpc>
              <a:buFont typeface="+mj-lt"/>
              <a:buAutoNum type="arabicPeriod"/>
            </a:pPr>
            <a:r>
              <a:rPr lang="en-US" sz="700" dirty="0">
                <a:solidFill>
                  <a:schemeClr val="tx1"/>
                </a:solidFill>
              </a:rPr>
              <a:t>Digital Recovery Support Services, Brandon Bergman, Ph.D.</a:t>
            </a:r>
          </a:p>
          <a:p>
            <a:pPr marL="342900" lvl="0" indent="-342900">
              <a:lnSpc>
                <a:spcPct val="120000"/>
              </a:lnSpc>
              <a:buFont typeface="+mj-lt"/>
              <a:buAutoNum type="arabicPeriod"/>
            </a:pPr>
            <a:r>
              <a:rPr lang="en-US" sz="700" dirty="0">
                <a:solidFill>
                  <a:schemeClr val="tx1"/>
                </a:solidFill>
              </a:rPr>
              <a:t>Using Recovery Science to Dismantle Racial Inequities in Opioid Use Disorder, Corrie Vilsaint, Ph.D.</a:t>
            </a:r>
          </a:p>
          <a:p>
            <a:pPr marL="342900" indent="-342900">
              <a:lnSpc>
                <a:spcPct val="120000"/>
              </a:lnSpc>
              <a:buFont typeface="+mj-lt"/>
              <a:buAutoNum type="arabicPeriod"/>
            </a:pPr>
            <a:r>
              <a:rPr lang="en-US" sz="700" dirty="0">
                <a:solidFill>
                  <a:schemeClr val="tx1"/>
                </a:solidFill>
              </a:rPr>
              <a:t>Examining Opioid Use Disorder Through the Lens of Recovery, Lauren A. Hoffman, Ph.D. </a:t>
            </a:r>
          </a:p>
          <a:p>
            <a:pPr marL="342900" lvl="0" indent="-342900">
              <a:lnSpc>
                <a:spcPct val="120000"/>
              </a:lnSpc>
              <a:buFont typeface="+mj-lt"/>
              <a:buAutoNum type="arabicPeriod"/>
            </a:pPr>
            <a:r>
              <a:rPr lang="en-US" sz="700" dirty="0">
                <a:solidFill>
                  <a:schemeClr val="tx1"/>
                </a:solidFill>
              </a:rPr>
              <a:t>Recovery Community Organizations (RCOs): The Hub of Recovery Support in the Community, Patty McCarthy and Philip Rutherford, Faces &amp; Voices of Recovery</a:t>
            </a:r>
          </a:p>
          <a:p>
            <a:pPr marL="342900" indent="-342900">
              <a:lnSpc>
                <a:spcPct val="120000"/>
              </a:lnSpc>
              <a:buFont typeface="+mj-lt"/>
              <a:buAutoNum type="arabicPeriod"/>
            </a:pPr>
            <a:r>
              <a:rPr lang="en-US" sz="700" dirty="0">
                <a:solidFill>
                  <a:schemeClr val="tx1"/>
                </a:solidFill>
              </a:rPr>
              <a:t>Recovery High Schools as a Protective Factor against the Progression of Substance Use &amp; Co-Occurring Disorders, Andrew Finch, Ph.D.</a:t>
            </a:r>
          </a:p>
          <a:p>
            <a:pPr marL="342900" indent="-342900">
              <a:lnSpc>
                <a:spcPct val="120000"/>
              </a:lnSpc>
              <a:buFont typeface="+mj-lt"/>
              <a:buAutoNum type="arabicPeriod"/>
            </a:pPr>
            <a:r>
              <a:rPr lang="en-US" sz="700" b="0" i="0" u="none" strike="noStrike" dirty="0">
                <a:solidFill>
                  <a:schemeClr val="tx1"/>
                </a:solidFill>
                <a:effectLst/>
              </a:rPr>
              <a:t>Collegiate Recovery: From Science to Policy</a:t>
            </a:r>
            <a:r>
              <a:rPr lang="en-US" sz="700" dirty="0">
                <a:solidFill>
                  <a:schemeClr val="tx1"/>
                </a:solidFill>
              </a:rPr>
              <a:t>, Noel Vest, Ph.D.</a:t>
            </a:r>
          </a:p>
          <a:p>
            <a:pPr marL="342900" indent="-342900">
              <a:lnSpc>
                <a:spcPct val="120000"/>
              </a:lnSpc>
              <a:buFont typeface="+mj-lt"/>
              <a:buAutoNum type="arabicPeriod"/>
            </a:pPr>
            <a:r>
              <a:rPr lang="en-US" sz="700" dirty="0">
                <a:solidFill>
                  <a:schemeClr val="tx1"/>
                </a:solidFill>
              </a:rPr>
              <a:t>Mutual Help Groups as an Addiction Recovery Resource, Keith Humphreys, Ph.D.</a:t>
            </a:r>
          </a:p>
          <a:p>
            <a:pPr marL="342900" indent="-342900">
              <a:lnSpc>
                <a:spcPct val="120000"/>
              </a:lnSpc>
              <a:buFont typeface="+mj-lt"/>
              <a:buAutoNum type="arabicPeriod"/>
            </a:pPr>
            <a:r>
              <a:rPr lang="en-US" sz="700" dirty="0">
                <a:solidFill>
                  <a:schemeClr val="tx1"/>
                </a:solidFill>
              </a:rPr>
              <a:t>Recovery Homes: Potential and Future Challenges, Leonard Jason, Ph.D.</a:t>
            </a:r>
          </a:p>
          <a:p>
            <a:pPr marL="342900" indent="-342900">
              <a:lnSpc>
                <a:spcPct val="120000"/>
              </a:lnSpc>
              <a:buFont typeface="+mj-lt"/>
              <a:buAutoNum type="arabicPeriod"/>
            </a:pPr>
            <a:r>
              <a:rPr lang="en-US" sz="700" dirty="0">
                <a:solidFill>
                  <a:schemeClr val="tx1"/>
                </a:solidFill>
              </a:rPr>
              <a:t>Building Adolescent and Family Recovery Capital Through Community Supports, Emily Hennessy, Ph.D.</a:t>
            </a:r>
          </a:p>
          <a:p>
            <a:pPr marL="342900" indent="-342900">
              <a:lnSpc>
                <a:spcPct val="120000"/>
              </a:lnSpc>
              <a:buFont typeface="+mj-lt"/>
              <a:buAutoNum type="arabicPeriod"/>
            </a:pPr>
            <a:r>
              <a:rPr lang="en-US" sz="700" dirty="0">
                <a:solidFill>
                  <a:schemeClr val="tx1"/>
                </a:solidFill>
              </a:rPr>
              <a:t>Incorporating Recovery Coaches into General Medical Settings, Dr. Sarah Wakeman and Windia Rodriguez</a:t>
            </a:r>
          </a:p>
          <a:p>
            <a:pPr marL="342900" indent="-342900">
              <a:lnSpc>
                <a:spcPct val="120000"/>
              </a:lnSpc>
              <a:buFont typeface="+mj-lt"/>
              <a:buAutoNum type="arabicPeriod"/>
            </a:pPr>
            <a:r>
              <a:rPr lang="en-US" sz="700" dirty="0">
                <a:solidFill>
                  <a:schemeClr val="tx1"/>
                </a:solidFill>
              </a:rPr>
              <a:t>Considerations for Addressing Substance Use Disorder in Emerging Adults, Ashli Sheidow, Ph.D.</a:t>
            </a:r>
          </a:p>
          <a:p>
            <a:pPr marL="342900" indent="-342900">
              <a:lnSpc>
                <a:spcPct val="120000"/>
              </a:lnSpc>
              <a:buFont typeface="+mj-lt"/>
              <a:buAutoNum type="arabicPeriod"/>
            </a:pPr>
            <a:r>
              <a:rPr lang="en-US" sz="700" dirty="0">
                <a:solidFill>
                  <a:schemeClr val="tx1"/>
                </a:solidFill>
              </a:rPr>
              <a:t>Integrating Behavioral Therapy with Pharmacotherapy in Treating Patients with Substance Use Disorders, Roger Weiss, M.D.</a:t>
            </a:r>
          </a:p>
          <a:p>
            <a:pPr marL="342900" indent="-342900">
              <a:lnSpc>
                <a:spcPct val="120000"/>
              </a:lnSpc>
              <a:buFont typeface="+mj-lt"/>
              <a:buAutoNum type="arabicPeriod"/>
            </a:pPr>
            <a:r>
              <a:rPr lang="en-US" sz="700" dirty="0">
                <a:solidFill>
                  <a:schemeClr val="tx1"/>
                </a:solidFill>
              </a:rPr>
              <a:t>Medications for Stimulant Use Disorder: Evidence, Infrastructure and Cultural Factors that Support Whole Person Care, Steve Shoptaw, Ph.D.</a:t>
            </a:r>
          </a:p>
          <a:p>
            <a:pPr marL="342900" indent="-342900">
              <a:lnSpc>
                <a:spcPct val="120000"/>
              </a:lnSpc>
              <a:buFont typeface="+mj-lt"/>
              <a:buAutoNum type="arabicPeriod"/>
            </a:pPr>
            <a:r>
              <a:rPr lang="en-US" sz="700" dirty="0">
                <a:solidFill>
                  <a:schemeClr val="tx1"/>
                </a:solidFill>
              </a:rPr>
              <a:t>Recovery Coaches: What Do They Do, Where Are They Being Utilized, Are They Effective?, David Eddie, Ph.D.</a:t>
            </a:r>
          </a:p>
          <a:p>
            <a:pPr marL="342900" indent="-342900">
              <a:lnSpc>
                <a:spcPct val="120000"/>
              </a:lnSpc>
              <a:buFont typeface="+mj-lt"/>
              <a:buAutoNum type="arabicPeriod"/>
            </a:pPr>
            <a:r>
              <a:rPr lang="en-US" sz="700" dirty="0">
                <a:solidFill>
                  <a:schemeClr val="tx1"/>
                </a:solidFill>
              </a:rPr>
              <a:t>The “Age of Feeling In-Between”: Contemporary Strategies to Aid Treatment and Recovery for Emerging Adults with Substance Use Disorder, Brandon Bergman, Ph.D.</a:t>
            </a:r>
          </a:p>
          <a:p>
            <a:pPr marL="342900" indent="-342900">
              <a:lnSpc>
                <a:spcPct val="120000"/>
              </a:lnSpc>
              <a:buFont typeface="+mj-lt"/>
              <a:buAutoNum type="arabicPeriod"/>
            </a:pPr>
            <a:endParaRPr lang="en-US" sz="700" dirty="0">
              <a:solidFill>
                <a:schemeClr val="tx1"/>
              </a:solidFill>
            </a:endParaRPr>
          </a:p>
          <a:p>
            <a:endParaRPr lang="en-US" sz="700" dirty="0">
              <a:solidFill>
                <a:schemeClr val="tx1"/>
              </a:solidFill>
            </a:endParaRPr>
          </a:p>
          <a:p>
            <a:endParaRPr lang="en-US" sz="700" dirty="0">
              <a:solidFill>
                <a:schemeClr val="tx1"/>
              </a:solidFill>
            </a:endParaRPr>
          </a:p>
        </p:txBody>
      </p:sp>
      <p:sp>
        <p:nvSpPr>
          <p:cNvPr id="4" name="Slide Number Placeholder 3">
            <a:extLst>
              <a:ext uri="{FF2B5EF4-FFF2-40B4-BE49-F238E27FC236}">
                <a16:creationId xmlns:a16="http://schemas.microsoft.com/office/drawing/2014/main" id="{18062E10-10BD-297F-8E45-2D7BC86349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Tree>
    <p:extLst>
      <p:ext uri="{BB962C8B-B14F-4D97-AF65-F5344CB8AC3E}">
        <p14:creationId xmlns:p14="http://schemas.microsoft.com/office/powerpoint/2010/main" val="1699627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
          <a:extLst>
            <a:ext uri="{FF2B5EF4-FFF2-40B4-BE49-F238E27FC236}">
              <a16:creationId xmlns:a16="http://schemas.microsoft.com/office/drawing/2014/main" id="{32A8040F-A139-6A3C-B27C-DC31AD941661}"/>
            </a:ext>
          </a:extLst>
        </p:cNvPr>
        <p:cNvGrpSpPr/>
        <p:nvPr/>
      </p:nvGrpSpPr>
      <p:grpSpPr>
        <a:xfrm>
          <a:off x="0" y="0"/>
          <a:ext cx="0" cy="0"/>
          <a:chOff x="0" y="0"/>
          <a:chExt cx="0" cy="0"/>
        </a:xfrm>
      </p:grpSpPr>
      <p:sp>
        <p:nvSpPr>
          <p:cNvPr id="82" name="Google Shape;82;p4">
            <a:extLst>
              <a:ext uri="{FF2B5EF4-FFF2-40B4-BE49-F238E27FC236}">
                <a16:creationId xmlns:a16="http://schemas.microsoft.com/office/drawing/2014/main" id="{2A2C0423-081B-D112-B2F4-A232F8808C86}"/>
              </a:ext>
            </a:extLst>
          </p:cNvPr>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100"/>
              <a:buFont typeface="Montserrat"/>
              <a:buNone/>
            </a:pPr>
            <a:r>
              <a:rPr lang="en-US" dirty="0"/>
              <a:t>Coming Soon!</a:t>
            </a:r>
            <a:endParaRPr dirty="0"/>
          </a:p>
        </p:txBody>
      </p:sp>
      <p:sp>
        <p:nvSpPr>
          <p:cNvPr id="83" name="Google Shape;83;p4">
            <a:extLst>
              <a:ext uri="{FF2B5EF4-FFF2-40B4-BE49-F238E27FC236}">
                <a16:creationId xmlns:a16="http://schemas.microsoft.com/office/drawing/2014/main" id="{21DB8EF0-AC8C-7BF1-F021-248C7F3B0854}"/>
              </a:ext>
            </a:extLst>
          </p:cNvPr>
          <p:cNvSpPr txBox="1">
            <a:spLocks noGrp="1"/>
          </p:cNvSpPr>
          <p:nvPr>
            <p:ph type="body" idx="1"/>
          </p:nvPr>
        </p:nvSpPr>
        <p:spPr>
          <a:xfrm>
            <a:off x="174885" y="1601026"/>
            <a:ext cx="5124994" cy="3953421"/>
          </a:xfrm>
          <a:prstGeom prst="rect">
            <a:avLst/>
          </a:prstGeom>
          <a:noFill/>
          <a:ln>
            <a:noFill/>
          </a:ln>
        </p:spPr>
        <p:txBody>
          <a:bodyPr spcFirstLastPara="1" wrap="square" lIns="91425" tIns="45700" rIns="91425" bIns="45700" anchor="t" anchorCtr="0">
            <a:noAutofit/>
          </a:bodyPr>
          <a:lstStyle/>
          <a:p>
            <a:pPr marL="0" indent="0">
              <a:lnSpc>
                <a:spcPct val="150000"/>
              </a:lnSpc>
              <a:spcBef>
                <a:spcPts val="0"/>
              </a:spcBef>
              <a:buSzPts val="2520"/>
              <a:buNone/>
            </a:pPr>
            <a:r>
              <a:rPr lang="en-US" sz="2250" dirty="0"/>
              <a:t>Dr. Emily Hennessy of the Recovery Research Institute at Massachusetts General Hospital will present on youth recovery on September 24</a:t>
            </a:r>
            <a:r>
              <a:rPr lang="en-US" sz="2250" baseline="30000" dirty="0"/>
              <a:t>th</a:t>
            </a:r>
            <a:r>
              <a:rPr lang="en-US" sz="2250" dirty="0"/>
              <a:t>, 2025, </a:t>
            </a:r>
          </a:p>
          <a:p>
            <a:pPr marL="0" indent="0">
              <a:lnSpc>
                <a:spcPct val="150000"/>
              </a:lnSpc>
              <a:spcBef>
                <a:spcPts val="0"/>
              </a:spcBef>
              <a:buSzPts val="2520"/>
              <a:buNone/>
            </a:pPr>
            <a:r>
              <a:rPr lang="en-US" sz="2250" dirty="0"/>
              <a:t>at 12:00 PM EST / 9:00 AM PST.</a:t>
            </a:r>
            <a:endParaRPr lang="en-US" sz="2300" dirty="0"/>
          </a:p>
          <a:p>
            <a:pPr marL="0" lvl="0" indent="0" algn="l" rtl="0">
              <a:lnSpc>
                <a:spcPct val="100000"/>
              </a:lnSpc>
              <a:spcBef>
                <a:spcPts val="0"/>
              </a:spcBef>
              <a:spcAft>
                <a:spcPts val="0"/>
              </a:spcAft>
              <a:buSzPts val="2520"/>
              <a:buNone/>
            </a:pPr>
            <a:endParaRPr lang="en-US" sz="2300" dirty="0"/>
          </a:p>
          <a:p>
            <a:pPr marL="0" lvl="0" indent="0" algn="l" rtl="0">
              <a:lnSpc>
                <a:spcPct val="100000"/>
              </a:lnSpc>
              <a:spcBef>
                <a:spcPts val="0"/>
              </a:spcBef>
              <a:spcAft>
                <a:spcPts val="0"/>
              </a:spcAft>
              <a:buSzPts val="2520"/>
              <a:buNone/>
            </a:pPr>
            <a:r>
              <a:rPr lang="en-US" sz="1800" i="1" dirty="0"/>
              <a:t>	</a:t>
            </a:r>
          </a:p>
          <a:p>
            <a:pPr marL="0" lvl="0" indent="0" algn="l" rtl="0">
              <a:lnSpc>
                <a:spcPct val="100000"/>
              </a:lnSpc>
              <a:spcBef>
                <a:spcPts val="0"/>
              </a:spcBef>
              <a:spcAft>
                <a:spcPts val="0"/>
              </a:spcAft>
              <a:buSzPts val="2520"/>
              <a:buNone/>
            </a:pPr>
            <a:endParaRPr lang="en-US" sz="1800" i="1" dirty="0"/>
          </a:p>
          <a:p>
            <a:pPr marL="0" lvl="0" indent="0" algn="l" rtl="0">
              <a:lnSpc>
                <a:spcPct val="100000"/>
              </a:lnSpc>
              <a:spcBef>
                <a:spcPts val="0"/>
              </a:spcBef>
              <a:spcAft>
                <a:spcPts val="0"/>
              </a:spcAft>
              <a:buSzPts val="2520"/>
              <a:buNone/>
            </a:pPr>
            <a:r>
              <a:rPr lang="en-US" sz="1800" i="1" dirty="0"/>
              <a:t>				            </a:t>
            </a:r>
          </a:p>
          <a:p>
            <a:pPr marL="0" lvl="0" indent="0" rtl="0">
              <a:lnSpc>
                <a:spcPct val="150000"/>
              </a:lnSpc>
              <a:spcBef>
                <a:spcPts val="0"/>
              </a:spcBef>
              <a:spcAft>
                <a:spcPts val="0"/>
              </a:spcAft>
              <a:buSzPts val="2520"/>
              <a:buNone/>
            </a:pPr>
            <a:r>
              <a:rPr lang="en-US" sz="1800" i="1" dirty="0"/>
              <a:t>Registration coming soon – will be emailed out to today’s attendees</a:t>
            </a:r>
            <a:endParaRPr sz="1800" i="1" dirty="0"/>
          </a:p>
        </p:txBody>
      </p:sp>
      <p:sp>
        <p:nvSpPr>
          <p:cNvPr id="84" name="Google Shape;84;p4">
            <a:extLst>
              <a:ext uri="{FF2B5EF4-FFF2-40B4-BE49-F238E27FC236}">
                <a16:creationId xmlns:a16="http://schemas.microsoft.com/office/drawing/2014/main" id="{1C3D5E13-6B62-D7D0-4821-0687017C64A4}"/>
              </a:ext>
            </a:extLst>
          </p:cNvPr>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pic>
        <p:nvPicPr>
          <p:cNvPr id="1026" name="Picture 2" descr="FacultyStaff Profiles">
            <a:extLst>
              <a:ext uri="{FF2B5EF4-FFF2-40B4-BE49-F238E27FC236}">
                <a16:creationId xmlns:a16="http://schemas.microsoft.com/office/drawing/2014/main" id="{6C73815E-7FAC-5919-391F-37319BF18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666" y="1679403"/>
            <a:ext cx="3617700" cy="470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713514"/>
      </p:ext>
    </p:extLst>
  </p:cSld>
  <p:clrMapOvr>
    <a:masterClrMapping/>
  </p:clrMapOvr>
</p:sld>
</file>

<file path=ppt/theme/theme1.xml><?xml version="1.0" encoding="utf-8"?>
<a:theme xmlns:a="http://schemas.openxmlformats.org/drawingml/2006/main" name="Office Theme">
  <a:themeElements>
    <a:clrScheme name="Custom 12">
      <a:dk1>
        <a:srgbClr val="000000"/>
      </a:dk1>
      <a:lt1>
        <a:srgbClr val="FFFFFF"/>
      </a:lt1>
      <a:dk2>
        <a:srgbClr val="165C7D"/>
      </a:dk2>
      <a:lt2>
        <a:srgbClr val="EEECE1"/>
      </a:lt2>
      <a:accent1>
        <a:srgbClr val="234264"/>
      </a:accent1>
      <a:accent2>
        <a:srgbClr val="A13F1D"/>
      </a:accent2>
      <a:accent3>
        <a:srgbClr val="34672C"/>
      </a:accent3>
      <a:accent4>
        <a:srgbClr val="C19421"/>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090E00909C03479F6A35BD1E0F521B" ma:contentTypeVersion="12" ma:contentTypeDescription="Create a new document." ma:contentTypeScope="" ma:versionID="2a4d6e2022f304e4c5edc3ff21edc070">
  <xsd:schema xmlns:xsd="http://www.w3.org/2001/XMLSchema" xmlns:xs="http://www.w3.org/2001/XMLSchema" xmlns:p="http://schemas.microsoft.com/office/2006/metadata/properties" xmlns:ns2="574319f6-8ebc-42b2-994d-9b39429b10ea" xmlns:ns3="d581307d-76b2-4494-b4aa-c6c1797903cf" targetNamespace="http://schemas.microsoft.com/office/2006/metadata/properties" ma:root="true" ma:fieldsID="2c43a1cf3d7c0e085164810b00750f0a" ns2:_="" ns3:_="">
    <xsd:import namespace="574319f6-8ebc-42b2-994d-9b39429b10ea"/>
    <xsd:import namespace="d581307d-76b2-4494-b4aa-c6c1797903c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ExternalShareFolder"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4319f6-8ebc-42b2-994d-9b39429b10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ExternalShareFolder" ma:index="12" nillable="true" ma:displayName="External Share Folder" ma:default="0" ma:format="Dropdown" ma:internalName="ExternalShareFolder">
      <xsd:simpleType>
        <xsd:restriction base="dms:Boolea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7aae3ed-a908-48ec-b04f-d98e74cf6307"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81307d-76b2-4494-b4aa-c6c1797903cf"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3b5f7732-5e05-4bb2-8329-06f2c4cee33e}" ma:internalName="TaxCatchAll" ma:showField="CatchAllData" ma:web="d581307d-76b2-4494-b4aa-c6c1797903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ExternalShareFolder xmlns="574319f6-8ebc-42b2-994d-9b39429b10ea">false</ExternalShareFolder>
    <lcf76f155ced4ddcb4097134ff3c332f xmlns="574319f6-8ebc-42b2-994d-9b39429b10ea">
      <Terms xmlns="http://schemas.microsoft.com/office/infopath/2007/PartnerControls"/>
    </lcf76f155ced4ddcb4097134ff3c332f>
    <TaxCatchAll xmlns="d581307d-76b2-4494-b4aa-c6c1797903cf" xsi:nil="true"/>
  </documentManagement>
</p:properties>
</file>

<file path=customXml/itemProps1.xml><?xml version="1.0" encoding="utf-8"?>
<ds:datastoreItem xmlns:ds="http://schemas.openxmlformats.org/officeDocument/2006/customXml" ds:itemID="{76C02A10-72B4-4614-9241-5D0023EB911D}">
  <ds:schemaRefs>
    <ds:schemaRef ds:uri="http://schemas.microsoft.com/sharepoint/v3/contenttype/forms"/>
  </ds:schemaRefs>
</ds:datastoreItem>
</file>

<file path=customXml/itemProps2.xml><?xml version="1.0" encoding="utf-8"?>
<ds:datastoreItem xmlns:ds="http://schemas.openxmlformats.org/officeDocument/2006/customXml" ds:itemID="{6A31F2C1-2280-4392-BFAE-A72B9490E6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4319f6-8ebc-42b2-994d-9b39429b10ea"/>
    <ds:schemaRef ds:uri="d581307d-76b2-4494-b4aa-c6c1797903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DCBD02-95AB-4C8D-91C9-9FE5D02237FB}">
  <ds:schemaRefs>
    <ds:schemaRef ds:uri="d581307d-76b2-4494-b4aa-c6c1797903cf"/>
    <ds:schemaRef ds:uri="http://www.w3.org/XML/1998/namespace"/>
    <ds:schemaRef ds:uri="http://schemas.microsoft.com/office/2006/metadata/properties"/>
    <ds:schemaRef ds:uri="http://purl.org/dc/elements/1.1/"/>
    <ds:schemaRef ds:uri="http://schemas.microsoft.com/office/infopath/2007/PartnerControls"/>
    <ds:schemaRef ds:uri="http://purl.org/dc/terms/"/>
    <ds:schemaRef ds:uri="http://schemas.microsoft.com/office/2006/documentManagement/types"/>
    <ds:schemaRef ds:uri="http://purl.org/dc/dcmitype/"/>
    <ds:schemaRef ds:uri="http://schemas.openxmlformats.org/package/2006/metadata/core-properties"/>
    <ds:schemaRef ds:uri="574319f6-8ebc-42b2-994d-9b39429b10ea"/>
  </ds:schemaRefs>
</ds:datastoreItem>
</file>

<file path=docProps/app.xml><?xml version="1.0" encoding="utf-8"?>
<Properties xmlns="http://schemas.openxmlformats.org/officeDocument/2006/extended-properties" xmlns:vt="http://schemas.openxmlformats.org/officeDocument/2006/docPropsVTypes">
  <TotalTime>2882</TotalTime>
  <Words>2180</Words>
  <Application>Microsoft Macintosh PowerPoint</Application>
  <PresentationFormat>On-screen Show (4:3)</PresentationFormat>
  <Paragraphs>342</Paragraphs>
  <Slides>47</Slides>
  <Notes>25</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47</vt:i4>
      </vt:variant>
    </vt:vector>
  </HeadingPairs>
  <TitlesOfParts>
    <vt:vector size="62" baseType="lpstr">
      <vt:lpstr>Helvetica</vt:lpstr>
      <vt:lpstr>Noto Sans Symbols</vt:lpstr>
      <vt:lpstr>Calibri</vt:lpstr>
      <vt:lpstr>Corbel</vt:lpstr>
      <vt:lpstr>Wingdings</vt:lpstr>
      <vt:lpstr>Gill Sans MT</vt:lpstr>
      <vt:lpstr>Aptos</vt:lpstr>
      <vt:lpstr>System Font Regular</vt:lpstr>
      <vt:lpstr>Times New Roman</vt:lpstr>
      <vt:lpstr>Courier New</vt:lpstr>
      <vt:lpstr>Arial</vt:lpstr>
      <vt:lpstr>Segoe UI</vt:lpstr>
      <vt:lpstr>Montserrat</vt:lpstr>
      <vt:lpstr>Georgia</vt:lpstr>
      <vt:lpstr>Office Theme</vt:lpstr>
      <vt:lpstr>Mobilizing Schools to Support Student Substance Use and Other Mental Health Concerns</vt:lpstr>
      <vt:lpstr>Working with communities.</vt:lpstr>
      <vt:lpstr>Working with communities.</vt:lpstr>
      <vt:lpstr>Approach: To build on existing efforts, enhance, refine and fill in gaps when needed while avoiding duplication and not  “recreating the wheel.” </vt:lpstr>
      <vt:lpstr>Overall Mission</vt:lpstr>
      <vt:lpstr>Contact the  Opioid Response Network</vt:lpstr>
      <vt:lpstr>PowerPoint Presentation</vt:lpstr>
      <vt:lpstr>Recovery Science Series Webinars – Past Events</vt:lpstr>
      <vt:lpstr>Coming Soon!</vt:lpstr>
      <vt:lpstr>Polling Questions</vt:lpstr>
      <vt:lpstr>Mobilizing Schools to Support Student Substance Use and Other Mental Health Concerns</vt:lpstr>
      <vt:lpstr>Let’s not bury the lead…</vt:lpstr>
      <vt:lpstr>Changes in Perceptions of Harm</vt:lpstr>
      <vt:lpstr>Trends in Annual and Past 30D Prevalence</vt:lpstr>
      <vt:lpstr>Shifting Landscape of Adolescent Nicotine Use</vt:lpstr>
      <vt:lpstr>Shifting Landscape of Adolescent Nicotine Use</vt:lpstr>
      <vt:lpstr>Disparities in Use</vt:lpstr>
      <vt:lpstr>Disparities in Use</vt:lpstr>
      <vt:lpstr>Disparities in Use</vt:lpstr>
      <vt:lpstr>Cannabis is far more potent than in prior decades.</vt:lpstr>
      <vt:lpstr>PowerPoint Presentation</vt:lpstr>
      <vt:lpstr>NO MATTER WHAT YOU CALL IT, IT’S AN E-CIGARETTE</vt:lpstr>
      <vt:lpstr>Other vape devices</vt:lpstr>
      <vt:lpstr>PowerPoint Presentation</vt:lpstr>
      <vt:lpstr>&gt;200 Phytocannabinoids in the Cannabis Plant</vt:lpstr>
      <vt:lpstr>Broad Distribution of THC Binding Sites</vt:lpstr>
      <vt:lpstr>PowerPoint Presentation</vt:lpstr>
      <vt:lpstr>Acute Effects of Cannabis Are Well Profiled</vt:lpstr>
      <vt:lpstr>Addiction Liability</vt:lpstr>
      <vt:lpstr>PowerPoint Presentation</vt:lpstr>
      <vt:lpstr>Neurocognitive Recovery with Cannabis Abstinence in High School Students</vt:lpstr>
      <vt:lpstr>Greater Vulnerability with Psychiatric Diagnoses?</vt:lpstr>
      <vt:lpstr>PowerPoint Presentation</vt:lpstr>
      <vt:lpstr>Psychiatric Co-Morbidities</vt:lpstr>
      <vt:lpstr>PowerPoint Presentation</vt:lpstr>
      <vt:lpstr>PowerPoint Presentation</vt:lpstr>
      <vt:lpstr>PowerPoint Presentation</vt:lpstr>
      <vt:lpstr>PowerPoint Presentation</vt:lpstr>
      <vt:lpstr>Schools as the Hub for Prevention</vt:lpstr>
      <vt:lpstr>PowerPoint Presentation</vt:lpstr>
      <vt:lpstr>PowerPoint Presentation</vt:lpstr>
      <vt:lpstr>PowerPoint Presentation</vt:lpstr>
      <vt:lpstr>PowerPoint Presentation</vt:lpstr>
      <vt:lpstr>PowerPoint Presentation</vt:lpstr>
      <vt:lpstr>PowerPoint Presentation</vt:lpstr>
      <vt:lpstr>To Contact iDECIDE: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Joy Alexander</dc:creator>
  <cp:lastModifiedBy>Jacobson, Lindsay Anne</cp:lastModifiedBy>
  <cp:revision>13</cp:revision>
  <dcterms:created xsi:type="dcterms:W3CDTF">2018-03-29T21:30:21Z</dcterms:created>
  <dcterms:modified xsi:type="dcterms:W3CDTF">2025-06-26T15:19:06Z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0x01010011090E00909C03479F6A35BD1E0F521B</vt:lpwstr>
  </property>
  <property fmtid="{D5CDD505-2E9C-101B-9397-08002B2CF9AE}" pid="3" name="MediaServiceImageTags">
    <vt:lpwstr/>
  </property>
</Properties>
</file>