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404" r:id="rId5"/>
    <p:sldId id="417" r:id="rId6"/>
    <p:sldId id="418" r:id="rId7"/>
    <p:sldId id="261" r:id="rId8"/>
    <p:sldId id="262" r:id="rId9"/>
    <p:sldId id="420" r:id="rId10"/>
    <p:sldId id="419" r:id="rId11"/>
    <p:sldId id="474" r:id="rId12"/>
    <p:sldId id="473" r:id="rId13"/>
    <p:sldId id="421" r:id="rId14"/>
    <p:sldId id="422" r:id="rId15"/>
    <p:sldId id="451" r:id="rId16"/>
    <p:sldId id="450" r:id="rId17"/>
    <p:sldId id="425" r:id="rId18"/>
    <p:sldId id="426" r:id="rId19"/>
    <p:sldId id="427" r:id="rId20"/>
    <p:sldId id="428" r:id="rId21"/>
    <p:sldId id="429" r:id="rId22"/>
    <p:sldId id="430" r:id="rId23"/>
    <p:sldId id="449" r:id="rId24"/>
    <p:sldId id="448" r:id="rId25"/>
    <p:sldId id="433" r:id="rId26"/>
    <p:sldId id="431" r:id="rId27"/>
    <p:sldId id="432" r:id="rId28"/>
    <p:sldId id="264"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72" r:id="rId44"/>
  </p:sldIdLst>
  <p:sldSz cx="9144000" cy="6858000" type="screen4x3"/>
  <p:notesSz cx="6881813" cy="9296400"/>
  <p:embeddedFontLst>
    <p:embeddedFont>
      <p:font typeface="Montserrat" pitchFamily="2" charset="77"/>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oEieQ+hPXe2r6XhbkDpWHOgXx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9DC65-06EB-4ECB-A4D5-7E7B3746C85E}">
  <a:tblStyle styleId="{9899DC65-06EB-4ECB-A4D5-7E7B3746C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7"/>
          </a:solidFill>
        </a:fill>
      </a:tcStyle>
    </a:wholeTbl>
    <a:band1H>
      <a:tcTxStyle b="off" i="off"/>
      <a:tcStyle>
        <a:tcBdr/>
        <a:fill>
          <a:solidFill>
            <a:srgbClr val="CCD2CB"/>
          </a:solidFill>
        </a:fill>
      </a:tcStyle>
    </a:band1H>
    <a:band2H>
      <a:tcTxStyle b="off" i="off"/>
      <a:tcStyle>
        <a:tcBdr/>
      </a:tcStyle>
    </a:band2H>
    <a:band1V>
      <a:tcTxStyle b="off" i="off"/>
      <a:tcStyle>
        <a:tcBdr/>
        <a:fill>
          <a:solidFill>
            <a:srgbClr val="CCD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73"/>
  </p:normalViewPr>
  <p:slideViewPr>
    <p:cSldViewPr snapToGrid="0">
      <p:cViewPr varScale="1">
        <p:scale>
          <a:sx n="115" d="100"/>
          <a:sy n="115" d="100"/>
        </p:scale>
        <p:origin x="146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55B99E9-8633-01D2-B348-F83E4052CB94}"/>
            </a:ext>
          </a:extLst>
        </p:cNvPr>
        <p:cNvGrpSpPr/>
        <p:nvPr/>
      </p:nvGrpSpPr>
      <p:grpSpPr>
        <a:xfrm>
          <a:off x="0" y="0"/>
          <a:ext cx="0" cy="0"/>
          <a:chOff x="0" y="0"/>
          <a:chExt cx="0" cy="0"/>
        </a:xfrm>
      </p:grpSpPr>
      <p:sp>
        <p:nvSpPr>
          <p:cNvPr id="57" name="Google Shape;57;p1:notes">
            <a:extLst>
              <a:ext uri="{FF2B5EF4-FFF2-40B4-BE49-F238E27FC236}">
                <a16:creationId xmlns:a16="http://schemas.microsoft.com/office/drawing/2014/main" id="{A46262E8-164F-624B-3771-852F1B3ECDD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a:extLst>
              <a:ext uri="{FF2B5EF4-FFF2-40B4-BE49-F238E27FC236}">
                <a16:creationId xmlns:a16="http://schemas.microsoft.com/office/drawing/2014/main" id="{136C3EC5-8CD2-390E-4F86-6AA2412F3053}"/>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725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9" name="Google Shape;99;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1ADFA14D-2EE8-798C-F718-E09017D5A347}"/>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AAF1DC59-5832-992C-994B-D36FB0B590B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a:extLst>
              <a:ext uri="{FF2B5EF4-FFF2-40B4-BE49-F238E27FC236}">
                <a16:creationId xmlns:a16="http://schemas.microsoft.com/office/drawing/2014/main" id="{C62EAA2B-99E9-7C60-76E4-25351E1F76C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37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B0C4E-23FB-4152-B5E4-961397E44D21}" type="slidenum">
              <a:rPr lang="en-US" smtClean="0"/>
              <a:t>40</a:t>
            </a:fld>
            <a:endParaRPr lang="en-US"/>
          </a:p>
        </p:txBody>
      </p:sp>
    </p:spTree>
    <p:extLst>
      <p:ext uri="{BB962C8B-B14F-4D97-AF65-F5344CB8AC3E}">
        <p14:creationId xmlns:p14="http://schemas.microsoft.com/office/powerpoint/2010/main" val="343783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457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4648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765300"/>
            <a:ext cx="4040188"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405062"/>
            <a:ext cx="4040188"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765300"/>
            <a:ext cx="4041775"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405062"/>
            <a:ext cx="4041775"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13"/>
          <p:cNvSpPr/>
          <p:nvPr/>
        </p:nvSpPr>
        <p:spPr>
          <a:xfrm>
            <a:off x="0" y="0"/>
            <a:ext cx="9144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685800" y="559623"/>
            <a:ext cx="77724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2277690"/>
            <a:ext cx="64008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logo with a star and text&#10;&#10;Description automatically generated"/>
          <p:cNvPicPr preferRelativeResize="0"/>
          <p:nvPr/>
        </p:nvPicPr>
        <p:blipFill rotWithShape="1">
          <a:blip r:embed="rId2">
            <a:alphaModFix/>
          </a:blip>
          <a:srcRect/>
          <a:stretch/>
        </p:blipFill>
        <p:spPr>
          <a:xfrm>
            <a:off x="2433782" y="4501559"/>
            <a:ext cx="4276436" cy="2288366"/>
          </a:xfrm>
          <a:prstGeom prst="rect">
            <a:avLst/>
          </a:prstGeom>
          <a:noFill/>
          <a:ln>
            <a:noFill/>
          </a:ln>
        </p:spPr>
      </p:pic>
    </p:spTree>
    <p:extLst>
      <p:ext uri="{BB962C8B-B14F-4D97-AF65-F5344CB8AC3E}">
        <p14:creationId xmlns:p14="http://schemas.microsoft.com/office/powerpoint/2010/main" val="161695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399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3829257" y="-63496"/>
            <a:ext cx="695325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extLst>
      <p:ext uri="{BB962C8B-B14F-4D97-AF65-F5344CB8AC3E}">
        <p14:creationId xmlns:p14="http://schemas.microsoft.com/office/powerpoint/2010/main" val="109230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2" descr="STR_TA_Logo.jpg"/>
          <p:cNvPicPr preferRelativeResize="0"/>
          <p:nvPr/>
        </p:nvPicPr>
        <p:blipFill rotWithShape="1">
          <a:blip r:embed="rId9">
            <a:alphaModFix/>
          </a:blip>
          <a:srcRect l="2851" t="8784" r="67033" b="8380"/>
          <a:stretch/>
        </p:blipFill>
        <p:spPr>
          <a:xfrm>
            <a:off x="457200" y="6259329"/>
            <a:ext cx="464308" cy="4726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kehll1dgits?start=12&amp;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1F95C76-34B4-BE1E-C019-A451BF6F086A}"/>
            </a:ext>
          </a:extLst>
        </p:cNvPr>
        <p:cNvGrpSpPr/>
        <p:nvPr/>
      </p:nvGrpSpPr>
      <p:grpSpPr>
        <a:xfrm>
          <a:off x="0" y="0"/>
          <a:ext cx="0" cy="0"/>
          <a:chOff x="0" y="0"/>
          <a:chExt cx="0" cy="0"/>
        </a:xfrm>
      </p:grpSpPr>
      <p:sp>
        <p:nvSpPr>
          <p:cNvPr id="60" name="Google Shape;60;p1">
            <a:extLst>
              <a:ext uri="{FF2B5EF4-FFF2-40B4-BE49-F238E27FC236}">
                <a16:creationId xmlns:a16="http://schemas.microsoft.com/office/drawing/2014/main" id="{DDF0A3D1-F089-B0AE-09BD-8C684F490566}"/>
              </a:ext>
            </a:extLst>
          </p:cNvPr>
          <p:cNvSpPr txBox="1">
            <a:spLocks noGrp="1"/>
          </p:cNvSpPr>
          <p:nvPr>
            <p:ph type="ctrTitle"/>
          </p:nvPr>
        </p:nvSpPr>
        <p:spPr>
          <a:xfrm>
            <a:off x="266330" y="663520"/>
            <a:ext cx="8611340" cy="147002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Montserrat"/>
              <a:buNone/>
            </a:pPr>
            <a:r>
              <a:rPr lang="en-US" sz="3700" dirty="0"/>
              <a:t>The “Age of Feeling In-Between”: Contemporary Strategies to Aid Treatment and Recovery for Emerging Adults with Substance Use Disorder</a:t>
            </a:r>
            <a:endParaRPr sz="3700" dirty="0"/>
          </a:p>
        </p:txBody>
      </p:sp>
      <p:sp>
        <p:nvSpPr>
          <p:cNvPr id="61" name="Google Shape;61;p1">
            <a:extLst>
              <a:ext uri="{FF2B5EF4-FFF2-40B4-BE49-F238E27FC236}">
                <a16:creationId xmlns:a16="http://schemas.microsoft.com/office/drawing/2014/main" id="{CA9EE5D5-F8FE-0AC6-6757-449E9FB4119C}"/>
              </a:ext>
            </a:extLst>
          </p:cNvPr>
          <p:cNvSpPr txBox="1">
            <a:spLocks noGrp="1"/>
          </p:cNvSpPr>
          <p:nvPr>
            <p:ph type="subTitle" idx="1"/>
          </p:nvPr>
        </p:nvSpPr>
        <p:spPr>
          <a:xfrm>
            <a:off x="1371600" y="2799666"/>
            <a:ext cx="6400800" cy="93780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520"/>
              <a:buNone/>
            </a:pPr>
            <a:r>
              <a:rPr lang="en-US" dirty="0"/>
              <a:t>Recovery Science Webinar Series</a:t>
            </a:r>
            <a:endParaRPr dirty="0"/>
          </a:p>
        </p:txBody>
      </p:sp>
      <p:sp>
        <p:nvSpPr>
          <p:cNvPr id="62" name="Google Shape;62;p1">
            <a:extLst>
              <a:ext uri="{FF2B5EF4-FFF2-40B4-BE49-F238E27FC236}">
                <a16:creationId xmlns:a16="http://schemas.microsoft.com/office/drawing/2014/main" id="{F9C85F81-04F3-8F60-21B3-584935A322FB}"/>
              </a:ext>
            </a:extLst>
          </p:cNvPr>
          <p:cNvSpPr txBox="1"/>
          <p:nvPr/>
        </p:nvSpPr>
        <p:spPr>
          <a:xfrm>
            <a:off x="1371600" y="3436864"/>
            <a:ext cx="6400800" cy="115200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Brandon G. Bergman, </a:t>
            </a:r>
            <a:r>
              <a:rPr lang="en-US" sz="2000" dirty="0">
                <a:solidFill>
                  <a:srgbClr val="E6C46D"/>
                </a:solidFill>
              </a:rPr>
              <a:t>PhD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03/26/25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029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77EAF-D329-694B-4BDD-EA25A478FB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 name="Picture 9" descr="A close-up of a couple of people&#10;&#10;AI-generated content may be incorrect.">
            <a:extLst>
              <a:ext uri="{FF2B5EF4-FFF2-40B4-BE49-F238E27FC236}">
                <a16:creationId xmlns:a16="http://schemas.microsoft.com/office/drawing/2014/main" id="{561BDDFC-12D8-2AD5-5784-E38E70B9E684}"/>
              </a:ext>
            </a:extLst>
          </p:cNvPr>
          <p:cNvPicPr>
            <a:picLocks noChangeAspect="1"/>
          </p:cNvPicPr>
          <p:nvPr/>
        </p:nvPicPr>
        <p:blipFill>
          <a:blip r:embed="rId2"/>
          <a:stretch>
            <a:fillRect/>
          </a:stretch>
        </p:blipFill>
        <p:spPr>
          <a:xfrm>
            <a:off x="0" y="0"/>
            <a:ext cx="9144000" cy="5110893"/>
          </a:xfrm>
          <a:prstGeom prst="rect">
            <a:avLst/>
          </a:prstGeom>
        </p:spPr>
      </p:pic>
      <p:pic>
        <p:nvPicPr>
          <p:cNvPr id="3" name="Picture 2" descr="A logo for a research institute&#10;&#10;AI-generated content may be incorrect.">
            <a:extLst>
              <a:ext uri="{FF2B5EF4-FFF2-40B4-BE49-F238E27FC236}">
                <a16:creationId xmlns:a16="http://schemas.microsoft.com/office/drawing/2014/main" id="{B28FC8DC-DDCF-0AD1-61E6-41671C80BA98}"/>
              </a:ext>
            </a:extLst>
          </p:cNvPr>
          <p:cNvPicPr>
            <a:picLocks noChangeAspect="1"/>
          </p:cNvPicPr>
          <p:nvPr/>
        </p:nvPicPr>
        <p:blipFill>
          <a:blip r:embed="rId3"/>
          <a:stretch>
            <a:fillRect/>
          </a:stretch>
        </p:blipFill>
        <p:spPr>
          <a:xfrm>
            <a:off x="1873405" y="5247942"/>
            <a:ext cx="5397190" cy="1290970"/>
          </a:xfrm>
          <a:prstGeom prst="rect">
            <a:avLst/>
          </a:prstGeom>
        </p:spPr>
      </p:pic>
    </p:spTree>
    <p:extLst>
      <p:ext uri="{BB962C8B-B14F-4D97-AF65-F5344CB8AC3E}">
        <p14:creationId xmlns:p14="http://schemas.microsoft.com/office/powerpoint/2010/main" val="144218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8DB3-FFE3-029D-ADCC-9DAA73F4276D}"/>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8A031A81-89B0-7C02-33A0-A68B9980FC5D}"/>
              </a:ext>
            </a:extLst>
          </p:cNvPr>
          <p:cNvSpPr>
            <a:spLocks noGrp="1"/>
          </p:cNvSpPr>
          <p:nvPr>
            <p:ph type="body" idx="1"/>
          </p:nvPr>
        </p:nvSpPr>
        <p:spPr/>
        <p:txBody>
          <a:bodyPr>
            <a:normAutofit fontScale="70000" lnSpcReduction="20000"/>
          </a:bodyPr>
          <a:lstStyle/>
          <a:p>
            <a:r>
              <a:rPr lang="en-US" dirty="0"/>
              <a:t>Dr. Bergman’s work is or has been funded by the following organizations and entities</a:t>
            </a:r>
          </a:p>
          <a:p>
            <a:pPr lvl="1"/>
            <a:r>
              <a:rPr lang="en-US" dirty="0"/>
              <a:t>NIAAA </a:t>
            </a:r>
          </a:p>
          <a:p>
            <a:pPr lvl="1"/>
            <a:r>
              <a:rPr lang="en-US" dirty="0"/>
              <a:t>Massachusetts Department of Public Health</a:t>
            </a:r>
          </a:p>
          <a:p>
            <a:pPr lvl="1"/>
            <a:r>
              <a:rPr lang="en-US" dirty="0"/>
              <a:t>Recovery Research Institute</a:t>
            </a:r>
          </a:p>
          <a:p>
            <a:pPr lvl="1"/>
            <a:endParaRPr lang="en-US" dirty="0"/>
          </a:p>
          <a:p>
            <a:r>
              <a:rPr lang="en-US" dirty="0"/>
              <a:t>Dr. Bergman has served as a consultant or co-investigator on grants that are submitting and pending, or funded by, the following organizations and entities</a:t>
            </a:r>
          </a:p>
          <a:p>
            <a:pPr lvl="1"/>
            <a:r>
              <a:rPr lang="en-US" dirty="0"/>
              <a:t>NIAAA </a:t>
            </a:r>
          </a:p>
          <a:p>
            <a:pPr lvl="1"/>
            <a:r>
              <a:rPr lang="en-US" dirty="0"/>
              <a:t>NIDA</a:t>
            </a:r>
          </a:p>
          <a:p>
            <a:pPr marL="342900" lvl="1" indent="0">
              <a:buNone/>
            </a:pPr>
            <a:endParaRPr lang="en-US" dirty="0"/>
          </a:p>
          <a:p>
            <a:r>
              <a:rPr lang="en-US" dirty="0"/>
              <a:t>Dr. Bergman has no direct financial stake in any of these organizations or entities</a:t>
            </a:r>
          </a:p>
        </p:txBody>
      </p:sp>
      <p:sp>
        <p:nvSpPr>
          <p:cNvPr id="4" name="Slide Number Placeholder 3">
            <a:extLst>
              <a:ext uri="{FF2B5EF4-FFF2-40B4-BE49-F238E27FC236}">
                <a16:creationId xmlns:a16="http://schemas.microsoft.com/office/drawing/2014/main" id="{FD650D6D-2984-6F09-0044-A8B6B6FFDA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68134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EE196-9D03-B96E-26D7-1FD5D0D63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64D7C-752B-14DC-0636-D4A65DCE0635}"/>
              </a:ext>
            </a:extLst>
          </p:cNvPr>
          <p:cNvSpPr>
            <a:spLocks noGrp="1"/>
          </p:cNvSpPr>
          <p:nvPr>
            <p:ph type="title"/>
          </p:nvPr>
        </p:nvSpPr>
        <p:spPr/>
        <p:txBody>
          <a:bodyPr/>
          <a:lstStyle/>
          <a:p>
            <a:r>
              <a:rPr lang="en-US" dirty="0"/>
              <a:t>Objectives/Agenda</a:t>
            </a:r>
          </a:p>
        </p:txBody>
      </p:sp>
      <p:sp>
        <p:nvSpPr>
          <p:cNvPr id="3" name="Text Placeholder 2">
            <a:extLst>
              <a:ext uri="{FF2B5EF4-FFF2-40B4-BE49-F238E27FC236}">
                <a16:creationId xmlns:a16="http://schemas.microsoft.com/office/drawing/2014/main" id="{08B0D5C6-E3CC-6719-3440-9C4ED1166124}"/>
              </a:ext>
            </a:extLst>
          </p:cNvPr>
          <p:cNvSpPr>
            <a:spLocks noGrp="1"/>
          </p:cNvSpPr>
          <p:nvPr>
            <p:ph type="body" idx="1"/>
          </p:nvPr>
        </p:nvSpPr>
        <p:spPr/>
        <p:txBody>
          <a:bodyPr>
            <a:normAutofit fontScale="77500" lnSpcReduction="20000"/>
          </a:bodyPr>
          <a:lstStyle/>
          <a:p>
            <a:pPr marL="0" indent="0">
              <a:buNone/>
            </a:pPr>
            <a:r>
              <a:rPr lang="en-US" dirty="0">
                <a:solidFill>
                  <a:schemeClr val="tx1"/>
                </a:solidFill>
              </a:rPr>
              <a:t>1) To operationalize emerging adulthood as a unique stage of the life course</a:t>
            </a:r>
          </a:p>
          <a:p>
            <a:pPr marL="0" indent="0">
              <a:buNone/>
            </a:pPr>
            <a:endParaRPr lang="en-US" dirty="0">
              <a:solidFill>
                <a:schemeClr val="tx1"/>
              </a:solidFill>
            </a:endParaRPr>
          </a:p>
          <a:p>
            <a:pPr marL="0" indent="0">
              <a:buNone/>
            </a:pPr>
            <a:r>
              <a:rPr lang="en-US" dirty="0">
                <a:solidFill>
                  <a:schemeClr val="tx1"/>
                </a:solidFill>
              </a:rPr>
              <a:t>2) To describe differences in substance use disorder (SUD) prevalence and treatment seeking among emerging adults vs. adolescents and established adults</a:t>
            </a:r>
          </a:p>
          <a:p>
            <a:pPr marL="0" indent="0">
              <a:buNone/>
            </a:pPr>
            <a:endParaRPr lang="en-US" dirty="0">
              <a:solidFill>
                <a:schemeClr val="tx1"/>
              </a:solidFill>
            </a:endParaRPr>
          </a:p>
          <a:p>
            <a:pPr marL="0" indent="0">
              <a:buNone/>
            </a:pPr>
            <a:r>
              <a:rPr lang="en-US" dirty="0">
                <a:solidFill>
                  <a:schemeClr val="tx1"/>
                </a:solidFill>
              </a:rPr>
              <a:t>3) To outline challenges in emerging adult SUD treatment and recovery</a:t>
            </a:r>
          </a:p>
          <a:p>
            <a:pPr marL="0" indent="0">
              <a:buNone/>
            </a:pPr>
            <a:endParaRPr lang="en-US" dirty="0">
              <a:solidFill>
                <a:schemeClr val="tx1"/>
              </a:solidFill>
            </a:endParaRPr>
          </a:p>
          <a:p>
            <a:pPr marL="0" indent="0">
              <a:buNone/>
            </a:pPr>
            <a:r>
              <a:rPr lang="en-US" dirty="0">
                <a:solidFill>
                  <a:schemeClr val="tx1"/>
                </a:solidFill>
              </a:rPr>
              <a:t>4) To propose strategies that can address challenges in emerging adult SUD treatment and recovery</a:t>
            </a:r>
          </a:p>
          <a:p>
            <a:endParaRPr lang="en-US" dirty="0">
              <a:solidFill>
                <a:schemeClr val="tx1"/>
              </a:solidFill>
            </a:endParaRPr>
          </a:p>
        </p:txBody>
      </p:sp>
      <p:sp>
        <p:nvSpPr>
          <p:cNvPr id="4" name="Slide Number Placeholder 3">
            <a:extLst>
              <a:ext uri="{FF2B5EF4-FFF2-40B4-BE49-F238E27FC236}">
                <a16:creationId xmlns:a16="http://schemas.microsoft.com/office/drawing/2014/main" id="{2D43DE82-B69D-894D-CA79-157B8DB734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62521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0A659-22C8-4E70-61F5-8FECA54AD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D4FF8-AB74-A95E-BD32-0D64DCC165BA}"/>
              </a:ext>
            </a:extLst>
          </p:cNvPr>
          <p:cNvSpPr>
            <a:spLocks noGrp="1"/>
          </p:cNvSpPr>
          <p:nvPr>
            <p:ph type="title"/>
          </p:nvPr>
        </p:nvSpPr>
        <p:spPr/>
        <p:txBody>
          <a:bodyPr/>
          <a:lstStyle/>
          <a:p>
            <a:r>
              <a:rPr lang="en-US" dirty="0"/>
              <a:t>Objectives/Agenda</a:t>
            </a:r>
          </a:p>
        </p:txBody>
      </p:sp>
      <p:sp>
        <p:nvSpPr>
          <p:cNvPr id="3" name="Text Placeholder 2">
            <a:extLst>
              <a:ext uri="{FF2B5EF4-FFF2-40B4-BE49-F238E27FC236}">
                <a16:creationId xmlns:a16="http://schemas.microsoft.com/office/drawing/2014/main" id="{1BB5C384-BAD9-62F6-6670-84087BF82CBA}"/>
              </a:ext>
            </a:extLst>
          </p:cNvPr>
          <p:cNvSpPr>
            <a:spLocks noGrp="1"/>
          </p:cNvSpPr>
          <p:nvPr>
            <p:ph type="body" idx="1"/>
          </p:nvPr>
        </p:nvSpPr>
        <p:spPr/>
        <p:txBody>
          <a:bodyPr>
            <a:normAutofit fontScale="77500" lnSpcReduction="20000"/>
          </a:bodyPr>
          <a:lstStyle/>
          <a:p>
            <a:pPr marL="0" indent="0">
              <a:buNone/>
            </a:pPr>
            <a:r>
              <a:rPr lang="en-US" b="1" dirty="0">
                <a:solidFill>
                  <a:schemeClr val="bg2"/>
                </a:solidFill>
              </a:rPr>
              <a:t>1) To operationalize emerging adulthood as a unique stage of the life course</a:t>
            </a:r>
          </a:p>
          <a:p>
            <a:pPr marL="0" indent="0">
              <a:buNone/>
            </a:pPr>
            <a:endParaRPr lang="en-US" dirty="0">
              <a:solidFill>
                <a:schemeClr val="tx1"/>
              </a:solidFill>
            </a:endParaRPr>
          </a:p>
          <a:p>
            <a:pPr marL="0" indent="0">
              <a:buNone/>
            </a:pPr>
            <a:r>
              <a:rPr lang="en-US" dirty="0">
                <a:solidFill>
                  <a:schemeClr val="tx1"/>
                </a:solidFill>
              </a:rPr>
              <a:t>2) To describe differences in substance use disorder (SUD) prevalence and treatment seeking among emerging adults vs. adolescents and established adults</a:t>
            </a:r>
          </a:p>
          <a:p>
            <a:pPr marL="0" indent="0">
              <a:buNone/>
            </a:pPr>
            <a:endParaRPr lang="en-US" dirty="0">
              <a:solidFill>
                <a:schemeClr val="tx1"/>
              </a:solidFill>
            </a:endParaRPr>
          </a:p>
          <a:p>
            <a:pPr marL="0" indent="0">
              <a:buNone/>
            </a:pPr>
            <a:r>
              <a:rPr lang="en-US" dirty="0">
                <a:solidFill>
                  <a:schemeClr val="tx1"/>
                </a:solidFill>
              </a:rPr>
              <a:t>3) To outline challenges in emerging adult SUD treatment and recovery</a:t>
            </a:r>
          </a:p>
          <a:p>
            <a:pPr marL="0" indent="0">
              <a:buNone/>
            </a:pPr>
            <a:endParaRPr lang="en-US" dirty="0">
              <a:solidFill>
                <a:schemeClr val="tx1"/>
              </a:solidFill>
            </a:endParaRPr>
          </a:p>
          <a:p>
            <a:pPr marL="0" indent="0">
              <a:buNone/>
            </a:pPr>
            <a:r>
              <a:rPr lang="en-US" dirty="0">
                <a:solidFill>
                  <a:schemeClr val="tx1"/>
                </a:solidFill>
              </a:rPr>
              <a:t>4) To propose strategies that can address challenges in emerging adult SUD treatment and recovery</a:t>
            </a:r>
          </a:p>
          <a:p>
            <a:endParaRPr lang="en-US" dirty="0">
              <a:solidFill>
                <a:schemeClr val="tx1"/>
              </a:solidFill>
            </a:endParaRPr>
          </a:p>
        </p:txBody>
      </p:sp>
      <p:sp>
        <p:nvSpPr>
          <p:cNvPr id="4" name="Slide Number Placeholder 3">
            <a:extLst>
              <a:ext uri="{FF2B5EF4-FFF2-40B4-BE49-F238E27FC236}">
                <a16:creationId xmlns:a16="http://schemas.microsoft.com/office/drawing/2014/main" id="{992CC436-7FDC-084E-7033-C797A23A10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15226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6F55-FCDC-209A-7306-F109F759F97D}"/>
              </a:ext>
            </a:extLst>
          </p:cNvPr>
          <p:cNvSpPr>
            <a:spLocks noGrp="1"/>
          </p:cNvSpPr>
          <p:nvPr>
            <p:ph type="title"/>
          </p:nvPr>
        </p:nvSpPr>
        <p:spPr/>
        <p:txBody>
          <a:bodyPr/>
          <a:lstStyle/>
          <a:p>
            <a:r>
              <a:rPr lang="en-US" dirty="0"/>
              <a:t>The Extension of “Youth”</a:t>
            </a:r>
          </a:p>
        </p:txBody>
      </p:sp>
      <p:sp>
        <p:nvSpPr>
          <p:cNvPr id="3" name="Text Placeholder 2">
            <a:extLst>
              <a:ext uri="{FF2B5EF4-FFF2-40B4-BE49-F238E27FC236}">
                <a16:creationId xmlns:a16="http://schemas.microsoft.com/office/drawing/2014/main" id="{4DD596B9-CA12-B7E7-8CCD-C196497F5C41}"/>
              </a:ext>
            </a:extLst>
          </p:cNvPr>
          <p:cNvSpPr>
            <a:spLocks noGrp="1"/>
          </p:cNvSpPr>
          <p:nvPr>
            <p:ph type="body" idx="1"/>
          </p:nvPr>
        </p:nvSpPr>
        <p:spPr/>
        <p:txBody>
          <a:bodyPr>
            <a:normAutofit fontScale="92500" lnSpcReduction="10000"/>
          </a:bodyPr>
          <a:lstStyle/>
          <a:p>
            <a:r>
              <a:rPr lang="en-US" dirty="0"/>
              <a:t>Extended timing of establishing stable work, marriage, and parenthood (Arnett et al. 2014)</a:t>
            </a:r>
          </a:p>
          <a:p>
            <a:endParaRPr lang="en-US" dirty="0"/>
          </a:p>
          <a:p>
            <a:r>
              <a:rPr lang="en-US" dirty="0"/>
              <a:t>Emerging adulthood (e.g., 18-29)</a:t>
            </a:r>
          </a:p>
          <a:p>
            <a:pPr lvl="1"/>
            <a:r>
              <a:rPr lang="en-US" dirty="0"/>
              <a:t>Identity explorations</a:t>
            </a:r>
          </a:p>
          <a:p>
            <a:pPr lvl="1"/>
            <a:r>
              <a:rPr lang="en-US" dirty="0"/>
              <a:t>Instability</a:t>
            </a:r>
          </a:p>
          <a:p>
            <a:pPr lvl="1"/>
            <a:r>
              <a:rPr lang="en-US" dirty="0"/>
              <a:t>Self-focus</a:t>
            </a:r>
          </a:p>
          <a:p>
            <a:pPr lvl="1"/>
            <a:r>
              <a:rPr lang="en-US" dirty="0"/>
              <a:t>Feeling “in-between”</a:t>
            </a:r>
          </a:p>
          <a:p>
            <a:pPr lvl="1"/>
            <a:r>
              <a:rPr lang="en-US" dirty="0"/>
              <a:t>Possibilities and </a:t>
            </a:r>
          </a:p>
          <a:p>
            <a:pPr marL="571500" lvl="1" indent="0">
              <a:buNone/>
            </a:pPr>
            <a:r>
              <a:rPr lang="en-US" dirty="0"/>
              <a:t>     optimism</a:t>
            </a:r>
          </a:p>
          <a:p>
            <a:endParaRPr lang="en-US" dirty="0"/>
          </a:p>
        </p:txBody>
      </p:sp>
      <p:sp>
        <p:nvSpPr>
          <p:cNvPr id="4" name="Slide Number Placeholder 3">
            <a:extLst>
              <a:ext uri="{FF2B5EF4-FFF2-40B4-BE49-F238E27FC236}">
                <a16:creationId xmlns:a16="http://schemas.microsoft.com/office/drawing/2014/main" id="{3E84E98A-782A-7E9D-2719-1C3949AF42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Picture 4">
            <a:extLst>
              <a:ext uri="{FF2B5EF4-FFF2-40B4-BE49-F238E27FC236}">
                <a16:creationId xmlns:a16="http://schemas.microsoft.com/office/drawing/2014/main" id="{D92D4730-C3A6-C4F4-74DB-E5CF92408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516" y="3761783"/>
            <a:ext cx="4627284" cy="2364380"/>
          </a:xfrm>
          <a:prstGeom prst="rect">
            <a:avLst/>
          </a:prstGeom>
        </p:spPr>
      </p:pic>
      <p:sp>
        <p:nvSpPr>
          <p:cNvPr id="7" name="TextBox 6">
            <a:extLst>
              <a:ext uri="{FF2B5EF4-FFF2-40B4-BE49-F238E27FC236}">
                <a16:creationId xmlns:a16="http://schemas.microsoft.com/office/drawing/2014/main" id="{80C5143A-6C9B-AD18-4121-4746C9F2B32E}"/>
              </a:ext>
            </a:extLst>
          </p:cNvPr>
          <p:cNvSpPr txBox="1"/>
          <p:nvPr/>
        </p:nvSpPr>
        <p:spPr>
          <a:xfrm>
            <a:off x="6013342" y="3429000"/>
            <a:ext cx="4572000" cy="307777"/>
          </a:xfrm>
          <a:prstGeom prst="rect">
            <a:avLst/>
          </a:prstGeom>
          <a:noFill/>
        </p:spPr>
        <p:txBody>
          <a:bodyPr wrap="square">
            <a:spAutoFit/>
          </a:bodyPr>
          <a:lstStyle/>
          <a:p>
            <a:r>
              <a:rPr lang="en-US" dirty="0">
                <a:solidFill>
                  <a:schemeClr val="tx1"/>
                </a:solidFill>
              </a:rPr>
              <a:t>(Arnett &amp; Schwab, 2012)</a:t>
            </a:r>
          </a:p>
        </p:txBody>
      </p:sp>
    </p:spTree>
    <p:extLst>
      <p:ext uri="{BB962C8B-B14F-4D97-AF65-F5344CB8AC3E}">
        <p14:creationId xmlns:p14="http://schemas.microsoft.com/office/powerpoint/2010/main" val="2800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264A-C1AF-9B78-FD81-E2C16FCEB781}"/>
              </a:ext>
            </a:extLst>
          </p:cNvPr>
          <p:cNvSpPr>
            <a:spLocks noGrp="1"/>
          </p:cNvSpPr>
          <p:nvPr>
            <p:ph type="title"/>
          </p:nvPr>
        </p:nvSpPr>
        <p:spPr/>
        <p:txBody>
          <a:bodyPr/>
          <a:lstStyle/>
          <a:p>
            <a:r>
              <a:rPr lang="en-US" dirty="0"/>
              <a:t>Objectives/Agenda</a:t>
            </a:r>
          </a:p>
        </p:txBody>
      </p:sp>
      <p:sp>
        <p:nvSpPr>
          <p:cNvPr id="3" name="Text Placeholder 2">
            <a:extLst>
              <a:ext uri="{FF2B5EF4-FFF2-40B4-BE49-F238E27FC236}">
                <a16:creationId xmlns:a16="http://schemas.microsoft.com/office/drawing/2014/main" id="{B80909F9-2D08-D796-BCD1-93547BF173D8}"/>
              </a:ext>
            </a:extLst>
          </p:cNvPr>
          <p:cNvSpPr>
            <a:spLocks noGrp="1"/>
          </p:cNvSpPr>
          <p:nvPr>
            <p:ph type="body" idx="1"/>
          </p:nvPr>
        </p:nvSpPr>
        <p:spPr/>
        <p:txBody>
          <a:bodyPr>
            <a:normAutofit fontScale="77500" lnSpcReduction="20000"/>
          </a:bodyPr>
          <a:lstStyle/>
          <a:p>
            <a:pPr marL="0" indent="0">
              <a:buNone/>
            </a:pPr>
            <a:r>
              <a:rPr lang="en-US" dirty="0">
                <a:solidFill>
                  <a:schemeClr val="tx1"/>
                </a:solidFill>
              </a:rPr>
              <a:t>1) To operationalize emerging adulthood as a unique stage of the life course</a:t>
            </a:r>
          </a:p>
          <a:p>
            <a:pPr marL="0" indent="0">
              <a:buNone/>
            </a:pPr>
            <a:endParaRPr lang="en-US" b="1" dirty="0">
              <a:solidFill>
                <a:schemeClr val="bg2"/>
              </a:solidFill>
            </a:endParaRPr>
          </a:p>
          <a:p>
            <a:pPr marL="0" indent="0">
              <a:buNone/>
            </a:pPr>
            <a:r>
              <a:rPr lang="en-US" b="1" dirty="0">
                <a:solidFill>
                  <a:schemeClr val="bg2"/>
                </a:solidFill>
              </a:rPr>
              <a:t>2) To describe differences in substance use disorder (SUD) prevalence and treatment seeking among emerging adults vs. adolescents and established adults</a:t>
            </a:r>
          </a:p>
          <a:p>
            <a:pPr marL="0" indent="0">
              <a:buNone/>
            </a:pPr>
            <a:endParaRPr lang="en-US" dirty="0">
              <a:solidFill>
                <a:schemeClr val="tx1"/>
              </a:solidFill>
            </a:endParaRPr>
          </a:p>
          <a:p>
            <a:pPr marL="0" indent="0">
              <a:buNone/>
            </a:pPr>
            <a:r>
              <a:rPr lang="en-US" dirty="0">
                <a:solidFill>
                  <a:schemeClr val="tx1"/>
                </a:solidFill>
              </a:rPr>
              <a:t>3) To outline challenges in emerging adult SUD treatment and recovery</a:t>
            </a:r>
          </a:p>
          <a:p>
            <a:pPr marL="0" indent="0">
              <a:buNone/>
            </a:pPr>
            <a:endParaRPr lang="en-US" dirty="0">
              <a:solidFill>
                <a:schemeClr val="tx1"/>
              </a:solidFill>
            </a:endParaRPr>
          </a:p>
          <a:p>
            <a:pPr marL="0" indent="0">
              <a:buNone/>
            </a:pPr>
            <a:r>
              <a:rPr lang="en-US" dirty="0">
                <a:solidFill>
                  <a:schemeClr val="tx1"/>
                </a:solidFill>
              </a:rPr>
              <a:t>4) To propose strategies that can address challenges in emerging adult SUD treatment and recovery</a:t>
            </a:r>
          </a:p>
          <a:p>
            <a:endParaRPr lang="en-US" dirty="0"/>
          </a:p>
        </p:txBody>
      </p:sp>
      <p:sp>
        <p:nvSpPr>
          <p:cNvPr id="4" name="Slide Number Placeholder 3">
            <a:extLst>
              <a:ext uri="{FF2B5EF4-FFF2-40B4-BE49-F238E27FC236}">
                <a16:creationId xmlns:a16="http://schemas.microsoft.com/office/drawing/2014/main" id="{1738315D-8010-32A0-AF06-85ACC2D761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23140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889B-FA10-F3E1-8D5E-B1D5385DCF65}"/>
              </a:ext>
            </a:extLst>
          </p:cNvPr>
          <p:cNvSpPr>
            <a:spLocks noGrp="1"/>
          </p:cNvSpPr>
          <p:nvPr>
            <p:ph type="title"/>
          </p:nvPr>
        </p:nvSpPr>
        <p:spPr/>
        <p:txBody>
          <a:bodyPr/>
          <a:lstStyle/>
          <a:p>
            <a:r>
              <a:rPr lang="en-US" sz="3700" dirty="0"/>
              <a:t>Emerging Adults Disproportionately Evidence Harmful Substance Use</a:t>
            </a:r>
          </a:p>
        </p:txBody>
      </p:sp>
      <p:sp>
        <p:nvSpPr>
          <p:cNvPr id="4" name="Slide Number Placeholder 3">
            <a:extLst>
              <a:ext uri="{FF2B5EF4-FFF2-40B4-BE49-F238E27FC236}">
                <a16:creationId xmlns:a16="http://schemas.microsoft.com/office/drawing/2014/main" id="{E188750D-DA32-2CBA-C97A-391E2BAF2D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5" name="Picture 4">
            <a:extLst>
              <a:ext uri="{FF2B5EF4-FFF2-40B4-BE49-F238E27FC236}">
                <a16:creationId xmlns:a16="http://schemas.microsoft.com/office/drawing/2014/main" id="{0AD146CC-5EA9-4208-09D9-F5E851D64590}"/>
              </a:ext>
            </a:extLst>
          </p:cNvPr>
          <p:cNvPicPr>
            <a:picLocks noChangeAspect="1"/>
          </p:cNvPicPr>
          <p:nvPr/>
        </p:nvPicPr>
        <p:blipFill>
          <a:blip r:embed="rId2"/>
          <a:stretch>
            <a:fillRect/>
          </a:stretch>
        </p:blipFill>
        <p:spPr>
          <a:xfrm>
            <a:off x="3134706" y="3647160"/>
            <a:ext cx="3225917" cy="2709190"/>
          </a:xfrm>
          <a:prstGeom prst="rect">
            <a:avLst/>
          </a:prstGeom>
        </p:spPr>
      </p:pic>
      <p:pic>
        <p:nvPicPr>
          <p:cNvPr id="6" name="Picture 5">
            <a:extLst>
              <a:ext uri="{FF2B5EF4-FFF2-40B4-BE49-F238E27FC236}">
                <a16:creationId xmlns:a16="http://schemas.microsoft.com/office/drawing/2014/main" id="{F168E693-9B5C-66B2-8FA4-5DCDFA391E2F}"/>
              </a:ext>
            </a:extLst>
          </p:cNvPr>
          <p:cNvPicPr>
            <a:picLocks noChangeAspect="1"/>
          </p:cNvPicPr>
          <p:nvPr/>
        </p:nvPicPr>
        <p:blipFill>
          <a:blip r:embed="rId3"/>
          <a:srcRect l="48"/>
          <a:stretch/>
        </p:blipFill>
        <p:spPr>
          <a:xfrm>
            <a:off x="6273593" y="1698338"/>
            <a:ext cx="2797444" cy="2546551"/>
          </a:xfrm>
          <a:prstGeom prst="rect">
            <a:avLst/>
          </a:prstGeom>
        </p:spPr>
      </p:pic>
      <p:pic>
        <p:nvPicPr>
          <p:cNvPr id="7" name="Picture 6">
            <a:extLst>
              <a:ext uri="{FF2B5EF4-FFF2-40B4-BE49-F238E27FC236}">
                <a16:creationId xmlns:a16="http://schemas.microsoft.com/office/drawing/2014/main" id="{202DD540-7102-F4AB-0F66-CC84B9ABEA5A}"/>
              </a:ext>
            </a:extLst>
          </p:cNvPr>
          <p:cNvPicPr>
            <a:picLocks noChangeAspect="1"/>
          </p:cNvPicPr>
          <p:nvPr/>
        </p:nvPicPr>
        <p:blipFill>
          <a:blip r:embed="rId4"/>
          <a:stretch>
            <a:fillRect/>
          </a:stretch>
        </p:blipFill>
        <p:spPr>
          <a:xfrm>
            <a:off x="457200" y="1698338"/>
            <a:ext cx="2797444" cy="2557767"/>
          </a:xfrm>
          <a:prstGeom prst="rect">
            <a:avLst/>
          </a:prstGeom>
        </p:spPr>
      </p:pic>
      <p:sp>
        <p:nvSpPr>
          <p:cNvPr id="9" name="TextBox 8">
            <a:extLst>
              <a:ext uri="{FF2B5EF4-FFF2-40B4-BE49-F238E27FC236}">
                <a16:creationId xmlns:a16="http://schemas.microsoft.com/office/drawing/2014/main" id="{851C7BEF-F5DE-C1B7-8181-B137DBB604A4}"/>
              </a:ext>
            </a:extLst>
          </p:cNvPr>
          <p:cNvSpPr txBox="1"/>
          <p:nvPr/>
        </p:nvSpPr>
        <p:spPr>
          <a:xfrm>
            <a:off x="1823013" y="6385023"/>
            <a:ext cx="5849302" cy="307777"/>
          </a:xfrm>
          <a:prstGeom prst="rect">
            <a:avLst/>
          </a:prstGeom>
          <a:noFill/>
        </p:spPr>
        <p:txBody>
          <a:bodyPr wrap="square">
            <a:spAutoFit/>
          </a:bodyPr>
          <a:lstStyle/>
          <a:p>
            <a:r>
              <a:rPr lang="en-US" dirty="0">
                <a:solidFill>
                  <a:schemeClr val="tx1"/>
                </a:solidFill>
              </a:rPr>
              <a:t>SAMHSA National Survey on Drug Use and Health (NSDUH)</a:t>
            </a:r>
          </a:p>
        </p:txBody>
      </p:sp>
      <p:cxnSp>
        <p:nvCxnSpPr>
          <p:cNvPr id="8" name="Straight Arrow Connector 7">
            <a:extLst>
              <a:ext uri="{FF2B5EF4-FFF2-40B4-BE49-F238E27FC236}">
                <a16:creationId xmlns:a16="http://schemas.microsoft.com/office/drawing/2014/main" id="{DD748379-BF01-D35A-232F-3E41B7585EE8}"/>
              </a:ext>
            </a:extLst>
          </p:cNvPr>
          <p:cNvCxnSpPr/>
          <p:nvPr/>
        </p:nvCxnSpPr>
        <p:spPr>
          <a:xfrm flipH="1">
            <a:off x="1333500" y="2333625"/>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FDB6EA-8B01-F72E-4542-F6A7B46A0516}"/>
              </a:ext>
            </a:extLst>
          </p:cNvPr>
          <p:cNvCxnSpPr/>
          <p:nvPr/>
        </p:nvCxnSpPr>
        <p:spPr>
          <a:xfrm flipH="1">
            <a:off x="2076450" y="2685863"/>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C38D0C-FC2E-F60C-B62E-2168A97A8260}"/>
              </a:ext>
            </a:extLst>
          </p:cNvPr>
          <p:cNvCxnSpPr/>
          <p:nvPr/>
        </p:nvCxnSpPr>
        <p:spPr>
          <a:xfrm flipH="1">
            <a:off x="2810289" y="2486025"/>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63ABA4-2705-84E2-5F74-ECE5C9BE310D}"/>
              </a:ext>
            </a:extLst>
          </p:cNvPr>
          <p:cNvCxnSpPr/>
          <p:nvPr/>
        </p:nvCxnSpPr>
        <p:spPr>
          <a:xfrm flipH="1">
            <a:off x="4579033" y="4092489"/>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D103AA-2424-BA1D-C18A-10817ABADF1B}"/>
              </a:ext>
            </a:extLst>
          </p:cNvPr>
          <p:cNvCxnSpPr/>
          <p:nvPr/>
        </p:nvCxnSpPr>
        <p:spPr>
          <a:xfrm flipH="1">
            <a:off x="5984967" y="4244889"/>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87EDF25-E653-7184-7D31-62608EDE6998}"/>
              </a:ext>
            </a:extLst>
          </p:cNvPr>
          <p:cNvCxnSpPr/>
          <p:nvPr/>
        </p:nvCxnSpPr>
        <p:spPr>
          <a:xfrm flipH="1">
            <a:off x="7480227" y="2181225"/>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443CD6-674D-9781-8DEE-569549B1DFD2}"/>
              </a:ext>
            </a:extLst>
          </p:cNvPr>
          <p:cNvCxnSpPr/>
          <p:nvPr/>
        </p:nvCxnSpPr>
        <p:spPr>
          <a:xfrm flipH="1">
            <a:off x="8534400" y="3323123"/>
            <a:ext cx="152400" cy="304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0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E419-821B-54C3-87D1-7F4661BA3F8B}"/>
              </a:ext>
            </a:extLst>
          </p:cNvPr>
          <p:cNvSpPr>
            <a:spLocks noGrp="1"/>
          </p:cNvSpPr>
          <p:nvPr>
            <p:ph type="title"/>
          </p:nvPr>
        </p:nvSpPr>
        <p:spPr/>
        <p:txBody>
          <a:bodyPr/>
          <a:lstStyle/>
          <a:p>
            <a:r>
              <a:rPr lang="en-US" sz="3700" dirty="0"/>
              <a:t>Emerging Adults Disproportionately Evidence Harmful Substance Use</a:t>
            </a:r>
          </a:p>
        </p:txBody>
      </p:sp>
      <p:sp>
        <p:nvSpPr>
          <p:cNvPr id="4" name="Slide Number Placeholder 3">
            <a:extLst>
              <a:ext uri="{FF2B5EF4-FFF2-40B4-BE49-F238E27FC236}">
                <a16:creationId xmlns:a16="http://schemas.microsoft.com/office/drawing/2014/main" id="{09DCDEB1-8029-CD13-741B-C0CBF33E9C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5" name="Picture 4">
            <a:extLst>
              <a:ext uri="{FF2B5EF4-FFF2-40B4-BE49-F238E27FC236}">
                <a16:creationId xmlns:a16="http://schemas.microsoft.com/office/drawing/2014/main" id="{C9843F41-5908-0730-CC0B-54301E22FD6A}"/>
              </a:ext>
            </a:extLst>
          </p:cNvPr>
          <p:cNvPicPr>
            <a:picLocks noChangeAspect="1"/>
          </p:cNvPicPr>
          <p:nvPr/>
        </p:nvPicPr>
        <p:blipFill>
          <a:blip r:embed="rId2"/>
          <a:stretch>
            <a:fillRect/>
          </a:stretch>
        </p:blipFill>
        <p:spPr>
          <a:xfrm>
            <a:off x="870640" y="1505943"/>
            <a:ext cx="7402719" cy="5032969"/>
          </a:xfrm>
          <a:prstGeom prst="rect">
            <a:avLst/>
          </a:prstGeom>
        </p:spPr>
      </p:pic>
      <p:sp>
        <p:nvSpPr>
          <p:cNvPr id="7" name="TextBox 6">
            <a:extLst>
              <a:ext uri="{FF2B5EF4-FFF2-40B4-BE49-F238E27FC236}">
                <a16:creationId xmlns:a16="http://schemas.microsoft.com/office/drawing/2014/main" id="{0552034F-37F5-E6AA-AA43-947FD31DA864}"/>
              </a:ext>
            </a:extLst>
          </p:cNvPr>
          <p:cNvSpPr txBox="1"/>
          <p:nvPr/>
        </p:nvSpPr>
        <p:spPr>
          <a:xfrm>
            <a:off x="2158138" y="6442481"/>
            <a:ext cx="4827722" cy="307777"/>
          </a:xfrm>
          <a:prstGeom prst="rect">
            <a:avLst/>
          </a:prstGeom>
          <a:noFill/>
        </p:spPr>
        <p:txBody>
          <a:bodyPr wrap="square">
            <a:spAutoFit/>
          </a:bodyPr>
          <a:lstStyle/>
          <a:p>
            <a:r>
              <a:rPr lang="en-US" dirty="0">
                <a:solidFill>
                  <a:schemeClr val="tx1"/>
                </a:solidFill>
              </a:rPr>
              <a:t>Monitoring the Future Panel Study (Patrick et al. 2022) </a:t>
            </a:r>
          </a:p>
        </p:txBody>
      </p:sp>
      <p:cxnSp>
        <p:nvCxnSpPr>
          <p:cNvPr id="6" name="Straight Arrow Connector 5">
            <a:extLst>
              <a:ext uri="{FF2B5EF4-FFF2-40B4-BE49-F238E27FC236}">
                <a16:creationId xmlns:a16="http://schemas.microsoft.com/office/drawing/2014/main" id="{B93046EB-1B50-36B8-CFE5-644E59B5D74D}"/>
              </a:ext>
            </a:extLst>
          </p:cNvPr>
          <p:cNvCxnSpPr/>
          <p:nvPr/>
        </p:nvCxnSpPr>
        <p:spPr>
          <a:xfrm flipH="1">
            <a:off x="6553200" y="4210050"/>
            <a:ext cx="432660"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0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23D3-B29D-04FD-AC04-1DE60876B0D9}"/>
              </a:ext>
            </a:extLst>
          </p:cNvPr>
          <p:cNvSpPr>
            <a:spLocks noGrp="1"/>
          </p:cNvSpPr>
          <p:nvPr>
            <p:ph type="title"/>
          </p:nvPr>
        </p:nvSpPr>
        <p:spPr/>
        <p:txBody>
          <a:bodyPr/>
          <a:lstStyle/>
          <a:p>
            <a:r>
              <a:rPr lang="en-US" sz="3700" dirty="0"/>
              <a:t>Emerging Adults Disproportionately Evidence Harmful Substance Use</a:t>
            </a:r>
          </a:p>
        </p:txBody>
      </p:sp>
      <p:sp>
        <p:nvSpPr>
          <p:cNvPr id="4" name="Slide Number Placeholder 3">
            <a:extLst>
              <a:ext uri="{FF2B5EF4-FFF2-40B4-BE49-F238E27FC236}">
                <a16:creationId xmlns:a16="http://schemas.microsoft.com/office/drawing/2014/main" id="{757715FB-58F0-AAD8-5DCA-DBEDFF4ED8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pSp>
        <p:nvGrpSpPr>
          <p:cNvPr id="5" name="Group 4">
            <a:extLst>
              <a:ext uri="{FF2B5EF4-FFF2-40B4-BE49-F238E27FC236}">
                <a16:creationId xmlns:a16="http://schemas.microsoft.com/office/drawing/2014/main" id="{83FA9904-4631-FBBC-5250-CFDC851875B2}"/>
              </a:ext>
            </a:extLst>
          </p:cNvPr>
          <p:cNvGrpSpPr/>
          <p:nvPr/>
        </p:nvGrpSpPr>
        <p:grpSpPr>
          <a:xfrm>
            <a:off x="173728" y="1638349"/>
            <a:ext cx="3342556" cy="4150069"/>
            <a:chOff x="457088" y="2431313"/>
            <a:chExt cx="2868930" cy="3657178"/>
          </a:xfrm>
        </p:grpSpPr>
        <p:pic>
          <p:nvPicPr>
            <p:cNvPr id="6" name="Picture 5">
              <a:extLst>
                <a:ext uri="{FF2B5EF4-FFF2-40B4-BE49-F238E27FC236}">
                  <a16:creationId xmlns:a16="http://schemas.microsoft.com/office/drawing/2014/main" id="{F2CD768F-30D9-4216-E6B9-A3FE8C31E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95" y="3021445"/>
              <a:ext cx="1478408" cy="2697714"/>
            </a:xfrm>
            <a:prstGeom prst="rect">
              <a:avLst/>
            </a:prstGeom>
          </p:spPr>
        </p:pic>
        <p:sp>
          <p:nvSpPr>
            <p:cNvPr id="7" name="TextBox 6">
              <a:extLst>
                <a:ext uri="{FF2B5EF4-FFF2-40B4-BE49-F238E27FC236}">
                  <a16:creationId xmlns:a16="http://schemas.microsoft.com/office/drawing/2014/main" id="{93707848-607A-4038-6018-567F6177479F}"/>
                </a:ext>
              </a:extLst>
            </p:cNvPr>
            <p:cNvSpPr txBox="1"/>
            <p:nvPr/>
          </p:nvSpPr>
          <p:spPr>
            <a:xfrm>
              <a:off x="798174" y="2690873"/>
              <a:ext cx="1605311" cy="271223"/>
            </a:xfrm>
            <a:prstGeom prst="rect">
              <a:avLst/>
            </a:prstGeom>
            <a:noFill/>
          </p:spPr>
          <p:txBody>
            <a:bodyPr wrap="square" rtlCol="0">
              <a:spAutoFit/>
            </a:bodyPr>
            <a:lstStyle/>
            <a:p>
              <a:r>
                <a:rPr lang="en-US" dirty="0">
                  <a:solidFill>
                    <a:schemeClr val="tx1"/>
                  </a:solidFill>
                </a:rPr>
                <a:t>Ages 20-24</a:t>
              </a:r>
            </a:p>
          </p:txBody>
        </p:sp>
        <p:sp>
          <p:nvSpPr>
            <p:cNvPr id="8" name="TextBox 7">
              <a:extLst>
                <a:ext uri="{FF2B5EF4-FFF2-40B4-BE49-F238E27FC236}">
                  <a16:creationId xmlns:a16="http://schemas.microsoft.com/office/drawing/2014/main" id="{5158A8EB-EB20-7771-B5FC-C082A709B620}"/>
                </a:ext>
              </a:extLst>
            </p:cNvPr>
            <p:cNvSpPr txBox="1"/>
            <p:nvPr/>
          </p:nvSpPr>
          <p:spPr>
            <a:xfrm>
              <a:off x="457088" y="2431313"/>
              <a:ext cx="2868930" cy="271223"/>
            </a:xfrm>
            <a:prstGeom prst="rect">
              <a:avLst/>
            </a:prstGeom>
            <a:noFill/>
          </p:spPr>
          <p:txBody>
            <a:bodyPr wrap="square" rtlCol="0">
              <a:spAutoFit/>
            </a:bodyPr>
            <a:lstStyle/>
            <a:p>
              <a:r>
                <a:rPr lang="en-US" dirty="0">
                  <a:solidFill>
                    <a:schemeClr val="tx1"/>
                  </a:solidFill>
                </a:rPr>
                <a:t>DALY Risk Factors Worldwide</a:t>
              </a:r>
            </a:p>
          </p:txBody>
        </p:sp>
        <p:sp>
          <p:nvSpPr>
            <p:cNvPr id="9" name="TextBox 8">
              <a:extLst>
                <a:ext uri="{FF2B5EF4-FFF2-40B4-BE49-F238E27FC236}">
                  <a16:creationId xmlns:a16="http://schemas.microsoft.com/office/drawing/2014/main" id="{6CABBE80-9F4E-FBCB-2BBB-A4805EAE3D86}"/>
                </a:ext>
              </a:extLst>
            </p:cNvPr>
            <p:cNvSpPr txBox="1"/>
            <p:nvPr/>
          </p:nvSpPr>
          <p:spPr>
            <a:xfrm>
              <a:off x="457088" y="5719159"/>
              <a:ext cx="2868930" cy="369332"/>
            </a:xfrm>
            <a:prstGeom prst="rect">
              <a:avLst/>
            </a:prstGeom>
            <a:noFill/>
          </p:spPr>
          <p:txBody>
            <a:bodyPr wrap="square" rtlCol="0">
              <a:spAutoFit/>
            </a:bodyPr>
            <a:lstStyle/>
            <a:p>
              <a:r>
                <a:rPr lang="en-US" dirty="0">
                  <a:solidFill>
                    <a:schemeClr val="bg1"/>
                  </a:solidFill>
                </a:rPr>
                <a:t>Mokdad et al. 2016</a:t>
              </a:r>
            </a:p>
          </p:txBody>
        </p:sp>
      </p:grpSp>
      <p:pic>
        <p:nvPicPr>
          <p:cNvPr id="10" name="Picture 9">
            <a:extLst>
              <a:ext uri="{FF2B5EF4-FFF2-40B4-BE49-F238E27FC236}">
                <a16:creationId xmlns:a16="http://schemas.microsoft.com/office/drawing/2014/main" id="{36AF3391-FD4B-4031-4970-5D0751F54A79}"/>
              </a:ext>
            </a:extLst>
          </p:cNvPr>
          <p:cNvPicPr>
            <a:picLocks noChangeAspect="1"/>
          </p:cNvPicPr>
          <p:nvPr/>
        </p:nvPicPr>
        <p:blipFill>
          <a:blip r:embed="rId3"/>
          <a:stretch>
            <a:fillRect/>
          </a:stretch>
        </p:blipFill>
        <p:spPr>
          <a:xfrm>
            <a:off x="5781316" y="2894525"/>
            <a:ext cx="3342555" cy="2971159"/>
          </a:xfrm>
          <a:prstGeom prst="rect">
            <a:avLst/>
          </a:prstGeom>
        </p:spPr>
      </p:pic>
      <p:pic>
        <p:nvPicPr>
          <p:cNvPr id="11" name="Picture 10">
            <a:extLst>
              <a:ext uri="{FF2B5EF4-FFF2-40B4-BE49-F238E27FC236}">
                <a16:creationId xmlns:a16="http://schemas.microsoft.com/office/drawing/2014/main" id="{DBD0BB22-B2E8-203D-60DC-CB87A9D63EB7}"/>
              </a:ext>
            </a:extLst>
          </p:cNvPr>
          <p:cNvPicPr>
            <a:picLocks noChangeAspect="1"/>
          </p:cNvPicPr>
          <p:nvPr/>
        </p:nvPicPr>
        <p:blipFill>
          <a:blip r:embed="rId4"/>
          <a:stretch>
            <a:fillRect/>
          </a:stretch>
        </p:blipFill>
        <p:spPr>
          <a:xfrm>
            <a:off x="2441452" y="2116844"/>
            <a:ext cx="3342555" cy="2971159"/>
          </a:xfrm>
          <a:prstGeom prst="rect">
            <a:avLst/>
          </a:prstGeom>
        </p:spPr>
      </p:pic>
      <p:sp>
        <p:nvSpPr>
          <p:cNvPr id="13" name="TextBox 12">
            <a:extLst>
              <a:ext uri="{FF2B5EF4-FFF2-40B4-BE49-F238E27FC236}">
                <a16:creationId xmlns:a16="http://schemas.microsoft.com/office/drawing/2014/main" id="{18149E8E-421E-C161-3A1B-04DAF5816A18}"/>
              </a:ext>
            </a:extLst>
          </p:cNvPr>
          <p:cNvSpPr txBox="1"/>
          <p:nvPr/>
        </p:nvSpPr>
        <p:spPr>
          <a:xfrm>
            <a:off x="2910000" y="5179447"/>
            <a:ext cx="4827722" cy="307777"/>
          </a:xfrm>
          <a:prstGeom prst="rect">
            <a:avLst/>
          </a:prstGeom>
          <a:noFill/>
        </p:spPr>
        <p:txBody>
          <a:bodyPr wrap="square">
            <a:spAutoFit/>
          </a:bodyPr>
          <a:lstStyle/>
          <a:p>
            <a:r>
              <a:rPr lang="en-US" dirty="0">
                <a:solidFill>
                  <a:schemeClr val="tx1"/>
                </a:solidFill>
              </a:rPr>
              <a:t>SAMHSA NSDUH</a:t>
            </a:r>
          </a:p>
        </p:txBody>
      </p:sp>
      <p:sp>
        <p:nvSpPr>
          <p:cNvPr id="15" name="TextBox 14">
            <a:extLst>
              <a:ext uri="{FF2B5EF4-FFF2-40B4-BE49-F238E27FC236}">
                <a16:creationId xmlns:a16="http://schemas.microsoft.com/office/drawing/2014/main" id="{E1EA8FE5-472E-BC60-CB44-8E2E4E85299F}"/>
              </a:ext>
            </a:extLst>
          </p:cNvPr>
          <p:cNvSpPr txBox="1"/>
          <p:nvPr/>
        </p:nvSpPr>
        <p:spPr>
          <a:xfrm>
            <a:off x="6430505" y="5977890"/>
            <a:ext cx="4827722" cy="307777"/>
          </a:xfrm>
          <a:prstGeom prst="rect">
            <a:avLst/>
          </a:prstGeom>
          <a:noFill/>
        </p:spPr>
        <p:txBody>
          <a:bodyPr wrap="square">
            <a:spAutoFit/>
          </a:bodyPr>
          <a:lstStyle/>
          <a:p>
            <a:r>
              <a:rPr lang="en-US" dirty="0">
                <a:solidFill>
                  <a:schemeClr val="tx1"/>
                </a:solidFill>
              </a:rPr>
              <a:t>SAMHSA NSDUH</a:t>
            </a:r>
          </a:p>
        </p:txBody>
      </p:sp>
      <p:cxnSp>
        <p:nvCxnSpPr>
          <p:cNvPr id="12" name="Straight Arrow Connector 11">
            <a:extLst>
              <a:ext uri="{FF2B5EF4-FFF2-40B4-BE49-F238E27FC236}">
                <a16:creationId xmlns:a16="http://schemas.microsoft.com/office/drawing/2014/main" id="{ADC53A3E-CB25-AF15-A068-1E413868A3D9}"/>
              </a:ext>
            </a:extLst>
          </p:cNvPr>
          <p:cNvCxnSpPr/>
          <p:nvPr/>
        </p:nvCxnSpPr>
        <p:spPr>
          <a:xfrm flipH="1">
            <a:off x="4694548" y="3044858"/>
            <a:ext cx="216817" cy="5184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EFA600-272D-02BE-7871-7019F62B969C}"/>
              </a:ext>
            </a:extLst>
          </p:cNvPr>
          <p:cNvCxnSpPr>
            <a:cxnSpLocks/>
          </p:cNvCxnSpPr>
          <p:nvPr/>
        </p:nvCxnSpPr>
        <p:spPr>
          <a:xfrm flipH="1">
            <a:off x="6930127" y="3261131"/>
            <a:ext cx="105717" cy="23425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8987F2-313A-D0E7-F13D-A1364A13BCBF}"/>
              </a:ext>
            </a:extLst>
          </p:cNvPr>
          <p:cNvCxnSpPr/>
          <p:nvPr/>
        </p:nvCxnSpPr>
        <p:spPr>
          <a:xfrm flipH="1">
            <a:off x="7832222" y="3538353"/>
            <a:ext cx="216817" cy="5184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5D3574-3527-9CF4-B544-090DE15995C1}"/>
              </a:ext>
            </a:extLst>
          </p:cNvPr>
          <p:cNvCxnSpPr/>
          <p:nvPr/>
        </p:nvCxnSpPr>
        <p:spPr>
          <a:xfrm flipH="1">
            <a:off x="8810581" y="3429000"/>
            <a:ext cx="216817" cy="5184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7598-E1A7-3A8C-03EF-44CBC008EE99}"/>
              </a:ext>
            </a:extLst>
          </p:cNvPr>
          <p:cNvSpPr>
            <a:spLocks noGrp="1"/>
          </p:cNvSpPr>
          <p:nvPr>
            <p:ph type="title"/>
          </p:nvPr>
        </p:nvSpPr>
        <p:spPr/>
        <p:txBody>
          <a:bodyPr/>
          <a:lstStyle/>
          <a:p>
            <a:r>
              <a:rPr lang="en-US" sz="3600" dirty="0"/>
              <a:t>Entering Recovery as an Emerging Adult is Associated with Better Functioning</a:t>
            </a:r>
          </a:p>
        </p:txBody>
      </p:sp>
      <p:sp>
        <p:nvSpPr>
          <p:cNvPr id="3" name="Text Placeholder 2">
            <a:extLst>
              <a:ext uri="{FF2B5EF4-FFF2-40B4-BE49-F238E27FC236}">
                <a16:creationId xmlns:a16="http://schemas.microsoft.com/office/drawing/2014/main" id="{B8722C43-E088-ABDC-F8E4-808B77AA65B9}"/>
              </a:ext>
            </a:extLst>
          </p:cNvPr>
          <p:cNvSpPr>
            <a:spLocks noGrp="1"/>
          </p:cNvSpPr>
          <p:nvPr>
            <p:ph type="body" idx="1"/>
          </p:nvPr>
        </p:nvSpPr>
        <p:spPr/>
        <p:txBody>
          <a:bodyPr>
            <a:normAutofit fontScale="85000" lnSpcReduction="20000"/>
          </a:bodyPr>
          <a:lstStyle/>
          <a:p>
            <a:r>
              <a:rPr lang="en-US" dirty="0"/>
              <a:t>National Recovery Study: Representative sample of US adults who resolved an alcohol or other drug problem</a:t>
            </a:r>
          </a:p>
          <a:p>
            <a:pPr lvl="1"/>
            <a:r>
              <a:rPr lang="en-US" dirty="0"/>
              <a:t>Young adult 18-30 vs. Middle/Older adult 31+</a:t>
            </a:r>
          </a:p>
          <a:p>
            <a:endParaRPr lang="en-US" dirty="0"/>
          </a:p>
          <a:p>
            <a:r>
              <a:rPr lang="en-US" dirty="0"/>
              <a:t>Young adult recovery initiation 1.4 times greater likelihood of </a:t>
            </a:r>
            <a:r>
              <a:rPr lang="en-US" u="sng" dirty="0"/>
              <a:t>current employment</a:t>
            </a:r>
            <a:r>
              <a:rPr lang="en-US" dirty="0"/>
              <a:t> (adjusted for age)</a:t>
            </a:r>
          </a:p>
          <a:p>
            <a:endParaRPr lang="en-US" dirty="0"/>
          </a:p>
          <a:p>
            <a:r>
              <a:rPr lang="en-US" dirty="0"/>
              <a:t>Young adult recovery initiation greater </a:t>
            </a:r>
            <a:r>
              <a:rPr lang="en-US" u="sng" dirty="0"/>
              <a:t>current quality of life</a:t>
            </a:r>
            <a:r>
              <a:rPr lang="en-US" dirty="0"/>
              <a:t> (adjusted for age, time since problem resolution, treatment history, etc.)</a:t>
            </a:r>
          </a:p>
          <a:p>
            <a:pPr lvl="1"/>
            <a:r>
              <a:rPr lang="en-US" dirty="0"/>
              <a:t>Even larger effects among those with 5 years or less</a:t>
            </a:r>
          </a:p>
          <a:p>
            <a:endParaRPr lang="en-US" dirty="0"/>
          </a:p>
        </p:txBody>
      </p:sp>
      <p:sp>
        <p:nvSpPr>
          <p:cNvPr id="4" name="Slide Number Placeholder 3">
            <a:extLst>
              <a:ext uri="{FF2B5EF4-FFF2-40B4-BE49-F238E27FC236}">
                <a16:creationId xmlns:a16="http://schemas.microsoft.com/office/drawing/2014/main" id="{56E72EFA-4F5D-B49B-08E7-5902DE9ED9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TextBox 4">
            <a:extLst>
              <a:ext uri="{FF2B5EF4-FFF2-40B4-BE49-F238E27FC236}">
                <a16:creationId xmlns:a16="http://schemas.microsoft.com/office/drawing/2014/main" id="{FAA1EA5D-7863-828A-6DC2-851220F8EDA2}"/>
              </a:ext>
            </a:extLst>
          </p:cNvPr>
          <p:cNvSpPr txBox="1"/>
          <p:nvPr/>
        </p:nvSpPr>
        <p:spPr>
          <a:xfrm>
            <a:off x="706759" y="5818386"/>
            <a:ext cx="3719945" cy="307777"/>
          </a:xfrm>
          <a:prstGeom prst="rect">
            <a:avLst/>
          </a:prstGeom>
          <a:noFill/>
        </p:spPr>
        <p:txBody>
          <a:bodyPr wrap="square" rtlCol="0">
            <a:spAutoFit/>
          </a:bodyPr>
          <a:lstStyle/>
          <a:p>
            <a:r>
              <a:rPr lang="en-US" dirty="0">
                <a:solidFill>
                  <a:schemeClr val="tx1"/>
                </a:solidFill>
              </a:rPr>
              <a:t>(Kelly, Greene, &amp; Bergman, 2021)</a:t>
            </a:r>
          </a:p>
        </p:txBody>
      </p:sp>
    </p:spTree>
    <p:extLst>
      <p:ext uri="{BB962C8B-B14F-4D97-AF65-F5344CB8AC3E}">
        <p14:creationId xmlns:p14="http://schemas.microsoft.com/office/powerpoint/2010/main" val="11156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0" y="0"/>
            <a:ext cx="9144000" cy="1448400"/>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Working with communities.</a:t>
            </a:r>
            <a:endParaRPr/>
          </a:p>
        </p:txBody>
      </p:sp>
      <p:sp>
        <p:nvSpPr>
          <p:cNvPr id="68" name="Google Shape;68;p2"/>
          <p:cNvSpPr txBox="1">
            <a:spLocks noGrp="1"/>
          </p:cNvSpPr>
          <p:nvPr>
            <p:ph type="body" idx="1"/>
          </p:nvPr>
        </p:nvSpPr>
        <p:spPr>
          <a:xfrm>
            <a:off x="457200" y="1679403"/>
            <a:ext cx="8229600" cy="3953400"/>
          </a:xfrm>
          <a:prstGeom prst="rect">
            <a:avLst/>
          </a:prstGeom>
          <a:noFill/>
          <a:ln>
            <a:noFill/>
          </a:ln>
        </p:spPr>
        <p:txBody>
          <a:bodyPr spcFirstLastPara="1" wrap="square" lIns="91425" tIns="45700" rIns="91425" bIns="45700" anchor="t" anchorCtr="0">
            <a:normAutofit/>
          </a:bodyPr>
          <a:lstStyle/>
          <a:p>
            <a:pPr marL="461962" lvl="0" indent="-461962" algn="l" rtl="0">
              <a:lnSpc>
                <a:spcPct val="100000"/>
              </a:lnSpc>
              <a:spcBef>
                <a:spcPts val="0"/>
              </a:spcBef>
              <a:spcAft>
                <a:spcPts val="0"/>
              </a:spcAft>
              <a:buSzPts val="2160"/>
              <a:buChar char="✧"/>
            </a:pPr>
            <a:r>
              <a:rPr lang="en-US" sz="2400" dirty="0"/>
              <a:t>The SAMHSA-funded </a:t>
            </a:r>
            <a:r>
              <a:rPr lang="en-US" sz="2400" i="1" dirty="0"/>
              <a:t>Opioid Response Network (ORN)</a:t>
            </a:r>
            <a:r>
              <a:rPr lang="en-US" sz="2400" dirty="0"/>
              <a:t> assists states, organizations and individuals by providing the resources and technical assistance they need locally to address the opioid crisis and stimulant use.</a:t>
            </a:r>
            <a:endParaRPr dirty="0"/>
          </a:p>
          <a:p>
            <a:pPr marL="461962" lvl="0" indent="-461962" algn="l" rtl="0">
              <a:lnSpc>
                <a:spcPct val="100000"/>
              </a:lnSpc>
              <a:spcBef>
                <a:spcPts val="0"/>
              </a:spcBef>
              <a:spcAft>
                <a:spcPts val="0"/>
              </a:spcAft>
              <a:buSzPts val="2160"/>
              <a:buChar char="✧"/>
            </a:pPr>
            <a:r>
              <a:rPr lang="en-US" sz="2400" dirty="0"/>
              <a:t>Technical assistance is available to support the evidence-based prevention, treatment, recovery and harm reduction of opioid use disorders and stimulant use disorders.</a:t>
            </a:r>
            <a:endParaRPr lang="en-US" sz="2500" dirty="0"/>
          </a:p>
        </p:txBody>
      </p:sp>
      <p:sp>
        <p:nvSpPr>
          <p:cNvPr id="69" name="Google Shape;6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70" name="Google Shape;70;p2"/>
          <p:cNvSpPr txBox="1"/>
          <p:nvPr/>
        </p:nvSpPr>
        <p:spPr>
          <a:xfrm>
            <a:off x="544009" y="5087889"/>
            <a:ext cx="8142900" cy="1089900"/>
          </a:xfrm>
          <a:prstGeom prst="rect">
            <a:avLst/>
          </a:prstGeom>
          <a:solidFill>
            <a:srgbClr val="C7D8EB"/>
          </a:solidFill>
          <a:ln>
            <a:noFill/>
          </a:ln>
        </p:spPr>
        <p:txBody>
          <a:bodyPr spcFirstLastPara="1" wrap="square" lIns="182875" tIns="0" rIns="182875" bIns="45700" anchor="ctr" anchorCtr="1">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Funding for this initiative was made possible (in part) by grant no. 1H79TI088037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00A321C3-5874-2603-A3C4-AE16BB96D05D}"/>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ED909806-B270-26DB-B765-473FE616D635}"/>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dirty="0"/>
              <a:t>Questions?</a:t>
            </a:r>
            <a:endParaRPr dirty="0"/>
          </a:p>
        </p:txBody>
      </p:sp>
    </p:spTree>
    <p:extLst>
      <p:ext uri="{BB962C8B-B14F-4D97-AF65-F5344CB8AC3E}">
        <p14:creationId xmlns:p14="http://schemas.microsoft.com/office/powerpoint/2010/main" val="428715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B778-0E69-AD70-A1B2-2557E716A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9BFE9-ED04-99E5-B07E-D2E56A7A095B}"/>
              </a:ext>
            </a:extLst>
          </p:cNvPr>
          <p:cNvSpPr>
            <a:spLocks noGrp="1"/>
          </p:cNvSpPr>
          <p:nvPr>
            <p:ph type="title"/>
          </p:nvPr>
        </p:nvSpPr>
        <p:spPr/>
        <p:txBody>
          <a:bodyPr/>
          <a:lstStyle/>
          <a:p>
            <a:r>
              <a:rPr lang="en-US" dirty="0"/>
              <a:t>Objectives/Agenda</a:t>
            </a:r>
          </a:p>
        </p:txBody>
      </p:sp>
      <p:sp>
        <p:nvSpPr>
          <p:cNvPr id="3" name="Text Placeholder 2">
            <a:extLst>
              <a:ext uri="{FF2B5EF4-FFF2-40B4-BE49-F238E27FC236}">
                <a16:creationId xmlns:a16="http://schemas.microsoft.com/office/drawing/2014/main" id="{DF40430F-8E77-6BE6-58A6-2CB299EBE107}"/>
              </a:ext>
            </a:extLst>
          </p:cNvPr>
          <p:cNvSpPr>
            <a:spLocks noGrp="1"/>
          </p:cNvSpPr>
          <p:nvPr>
            <p:ph type="body" idx="1"/>
          </p:nvPr>
        </p:nvSpPr>
        <p:spPr/>
        <p:txBody>
          <a:bodyPr>
            <a:normAutofit fontScale="77500" lnSpcReduction="20000"/>
          </a:bodyPr>
          <a:lstStyle/>
          <a:p>
            <a:pPr marL="0" indent="0">
              <a:buNone/>
            </a:pPr>
            <a:r>
              <a:rPr lang="en-US" dirty="0">
                <a:solidFill>
                  <a:schemeClr val="tx1"/>
                </a:solidFill>
              </a:rPr>
              <a:t>1) To operationalize emerging adulthood as a unique stage of the life course</a:t>
            </a:r>
          </a:p>
          <a:p>
            <a:pPr marL="0" indent="0">
              <a:buNone/>
            </a:pPr>
            <a:endParaRPr lang="en-US" dirty="0">
              <a:solidFill>
                <a:schemeClr val="tx1"/>
              </a:solidFill>
            </a:endParaRPr>
          </a:p>
          <a:p>
            <a:pPr marL="0" indent="0">
              <a:buNone/>
            </a:pPr>
            <a:r>
              <a:rPr lang="en-US" dirty="0">
                <a:solidFill>
                  <a:schemeClr val="tx1"/>
                </a:solidFill>
              </a:rPr>
              <a:t>2) To describe differences in substance use disorder (SUD) prevalence and treatment seeking among emerging adults vs. adolescents and established adults</a:t>
            </a:r>
          </a:p>
          <a:p>
            <a:pPr marL="0" indent="0">
              <a:buNone/>
            </a:pPr>
            <a:endParaRPr lang="en-US" dirty="0">
              <a:solidFill>
                <a:schemeClr val="tx1"/>
              </a:solidFill>
            </a:endParaRPr>
          </a:p>
          <a:p>
            <a:pPr marL="0" indent="0">
              <a:buNone/>
            </a:pPr>
            <a:r>
              <a:rPr lang="en-US" b="1" dirty="0">
                <a:solidFill>
                  <a:schemeClr val="bg2"/>
                </a:solidFill>
              </a:rPr>
              <a:t>3) To outline challenges in emerging adult SUD treatment and recovery</a:t>
            </a:r>
          </a:p>
          <a:p>
            <a:pPr marL="0" indent="0">
              <a:buNone/>
            </a:pPr>
            <a:endParaRPr lang="en-US" dirty="0">
              <a:solidFill>
                <a:schemeClr val="bg2"/>
              </a:solidFill>
            </a:endParaRPr>
          </a:p>
          <a:p>
            <a:pPr marL="0" indent="0">
              <a:buNone/>
            </a:pPr>
            <a:r>
              <a:rPr lang="en-US" dirty="0">
                <a:solidFill>
                  <a:schemeClr val="tx1"/>
                </a:solidFill>
              </a:rPr>
              <a:t>4) To propose strategies that can address challenges in emerging adult SUD treatment and recovery</a:t>
            </a:r>
          </a:p>
          <a:p>
            <a:endParaRPr lang="en-US" dirty="0">
              <a:solidFill>
                <a:schemeClr val="tx1"/>
              </a:solidFill>
            </a:endParaRPr>
          </a:p>
        </p:txBody>
      </p:sp>
      <p:sp>
        <p:nvSpPr>
          <p:cNvPr id="4" name="Slide Number Placeholder 3">
            <a:extLst>
              <a:ext uri="{FF2B5EF4-FFF2-40B4-BE49-F238E27FC236}">
                <a16:creationId xmlns:a16="http://schemas.microsoft.com/office/drawing/2014/main" id="{B692B3F9-4CAB-1320-7FB3-692D8F0E4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52765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E5C9-642A-3058-0C44-9AECA5D6DA08}"/>
              </a:ext>
            </a:extLst>
          </p:cNvPr>
          <p:cNvSpPr>
            <a:spLocks noGrp="1"/>
          </p:cNvSpPr>
          <p:nvPr>
            <p:ph type="title"/>
          </p:nvPr>
        </p:nvSpPr>
        <p:spPr/>
        <p:txBody>
          <a:bodyPr/>
          <a:lstStyle/>
          <a:p>
            <a:r>
              <a:rPr lang="en-US" dirty="0"/>
              <a:t>Adolescents vs. </a:t>
            </a:r>
            <a:br>
              <a:rPr lang="en-US" dirty="0"/>
            </a:br>
            <a:r>
              <a:rPr lang="en-US" dirty="0"/>
              <a:t>Emerging Adults vs. Adults 30+</a:t>
            </a:r>
          </a:p>
        </p:txBody>
      </p:sp>
      <p:sp>
        <p:nvSpPr>
          <p:cNvPr id="4" name="Slide Number Placeholder 3">
            <a:extLst>
              <a:ext uri="{FF2B5EF4-FFF2-40B4-BE49-F238E27FC236}">
                <a16:creationId xmlns:a16="http://schemas.microsoft.com/office/drawing/2014/main" id="{DD39A9A6-1899-9CAF-ABB6-A877FBDC4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11" name="Content Placeholder 2">
            <a:extLst>
              <a:ext uri="{FF2B5EF4-FFF2-40B4-BE49-F238E27FC236}">
                <a16:creationId xmlns:a16="http://schemas.microsoft.com/office/drawing/2014/main" id="{70309793-C0E8-305C-94FF-512913055ABE}"/>
              </a:ext>
            </a:extLst>
          </p:cNvPr>
          <p:cNvSpPr txBox="1">
            <a:spLocks/>
          </p:cNvSpPr>
          <p:nvPr/>
        </p:nvSpPr>
        <p:spPr>
          <a:xfrm>
            <a:off x="577914" y="1973902"/>
            <a:ext cx="78867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lang="en-US" dirty="0"/>
          </a:p>
          <a:p>
            <a:pPr marL="68580" indent="0">
              <a:buNone/>
            </a:pPr>
            <a:endParaRPr lang="en-US" dirty="0"/>
          </a:p>
          <a:p>
            <a:r>
              <a:rPr lang="en-US" sz="1600" dirty="0"/>
              <a:t>Emerging adults are harder to engage in treatment – may have worse outcomes than adolescents and older adults (Bergman et al. 2016) </a:t>
            </a:r>
          </a:p>
          <a:p>
            <a:r>
              <a:rPr lang="en-US" sz="1600" dirty="0"/>
              <a:t>They may benefit from SUD services in different ways</a:t>
            </a:r>
          </a:p>
          <a:p>
            <a:pPr marL="0" indent="0">
              <a:buFont typeface="Noto Sans Symbols"/>
              <a:buNone/>
            </a:pPr>
            <a:endParaRPr lang="en-US" dirty="0"/>
          </a:p>
        </p:txBody>
      </p:sp>
      <p:pic>
        <p:nvPicPr>
          <p:cNvPr id="12" name="Picture 11">
            <a:extLst>
              <a:ext uri="{FF2B5EF4-FFF2-40B4-BE49-F238E27FC236}">
                <a16:creationId xmlns:a16="http://schemas.microsoft.com/office/drawing/2014/main" id="{D83707B0-7434-013F-9A69-BE95951A2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1651000" cy="1231900"/>
          </a:xfrm>
          <a:prstGeom prst="rect">
            <a:avLst/>
          </a:prstGeom>
        </p:spPr>
      </p:pic>
      <p:grpSp>
        <p:nvGrpSpPr>
          <p:cNvPr id="13" name="Group 12">
            <a:extLst>
              <a:ext uri="{FF2B5EF4-FFF2-40B4-BE49-F238E27FC236}">
                <a16:creationId xmlns:a16="http://schemas.microsoft.com/office/drawing/2014/main" id="{2227FAF5-1C0F-8F8F-3A23-E0804E049891}"/>
              </a:ext>
            </a:extLst>
          </p:cNvPr>
          <p:cNvGrpSpPr/>
          <p:nvPr/>
        </p:nvGrpSpPr>
        <p:grpSpPr>
          <a:xfrm>
            <a:off x="2694390" y="1673664"/>
            <a:ext cx="3287185" cy="1265950"/>
            <a:chOff x="2694390" y="1673664"/>
            <a:chExt cx="3287185" cy="1265950"/>
          </a:xfrm>
        </p:grpSpPr>
        <p:pic>
          <p:nvPicPr>
            <p:cNvPr id="14" name="Picture 13">
              <a:extLst>
                <a:ext uri="{FF2B5EF4-FFF2-40B4-BE49-F238E27FC236}">
                  <a16:creationId xmlns:a16="http://schemas.microsoft.com/office/drawing/2014/main" id="{8885055D-8331-E983-9C01-E52A2CFF0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90" y="1690689"/>
              <a:ext cx="1254096" cy="1231900"/>
            </a:xfrm>
            <a:prstGeom prst="rect">
              <a:avLst/>
            </a:prstGeom>
          </p:spPr>
        </p:pic>
        <p:cxnSp>
          <p:nvCxnSpPr>
            <p:cNvPr id="15" name="Straight Arrow Connector 14">
              <a:extLst>
                <a:ext uri="{FF2B5EF4-FFF2-40B4-BE49-F238E27FC236}">
                  <a16:creationId xmlns:a16="http://schemas.microsoft.com/office/drawing/2014/main" id="{20300250-3FE1-6C0F-1A95-BA712850ADC3}"/>
                </a:ext>
              </a:extLst>
            </p:cNvPr>
            <p:cNvCxnSpPr/>
            <p:nvPr/>
          </p:nvCxnSpPr>
          <p:spPr>
            <a:xfrm>
              <a:off x="4053385" y="2265529"/>
              <a:ext cx="395785" cy="0"/>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2AC98F5-0A90-9D6A-384C-0E0AEEE59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64" y="1673664"/>
              <a:ext cx="1460311" cy="1265950"/>
            </a:xfrm>
            <a:prstGeom prst="rect">
              <a:avLst/>
            </a:prstGeom>
          </p:spPr>
        </p:pic>
      </p:grpSp>
      <p:pic>
        <p:nvPicPr>
          <p:cNvPr id="17" name="Picture 16">
            <a:extLst>
              <a:ext uri="{FF2B5EF4-FFF2-40B4-BE49-F238E27FC236}">
                <a16:creationId xmlns:a16="http://schemas.microsoft.com/office/drawing/2014/main" id="{AD204391-5AE1-381A-12F7-275337ABE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813" y="1678317"/>
            <a:ext cx="1609299" cy="1206974"/>
          </a:xfrm>
          <a:prstGeom prst="rect">
            <a:avLst/>
          </a:prstGeom>
        </p:spPr>
      </p:pic>
      <p:sp>
        <p:nvSpPr>
          <p:cNvPr id="18" name="TextBox 17">
            <a:extLst>
              <a:ext uri="{FF2B5EF4-FFF2-40B4-BE49-F238E27FC236}">
                <a16:creationId xmlns:a16="http://schemas.microsoft.com/office/drawing/2014/main" id="{973849E2-3299-BAA6-DABF-85B9F92B0A70}"/>
              </a:ext>
            </a:extLst>
          </p:cNvPr>
          <p:cNvSpPr txBox="1"/>
          <p:nvPr/>
        </p:nvSpPr>
        <p:spPr>
          <a:xfrm>
            <a:off x="5911838" y="5334214"/>
            <a:ext cx="3159010" cy="307777"/>
          </a:xfrm>
          <a:prstGeom prst="rect">
            <a:avLst/>
          </a:prstGeom>
          <a:noFill/>
        </p:spPr>
        <p:txBody>
          <a:bodyPr wrap="square" rtlCol="0">
            <a:spAutoFit/>
          </a:bodyPr>
          <a:lstStyle/>
          <a:p>
            <a:r>
              <a:rPr lang="en-US" dirty="0">
                <a:solidFill>
                  <a:schemeClr val="tx1"/>
                </a:solidFill>
              </a:rPr>
              <a:t>(Hoeppner, Hoeppner, &amp; Kelly, 2014)</a:t>
            </a:r>
          </a:p>
        </p:txBody>
      </p:sp>
      <p:pic>
        <p:nvPicPr>
          <p:cNvPr id="19" name="Picture 18">
            <a:extLst>
              <a:ext uri="{FF2B5EF4-FFF2-40B4-BE49-F238E27FC236}">
                <a16:creationId xmlns:a16="http://schemas.microsoft.com/office/drawing/2014/main" id="{2D7FA3FB-DD37-C27B-BCFA-5E187F5A0AE1}"/>
              </a:ext>
            </a:extLst>
          </p:cNvPr>
          <p:cNvPicPr>
            <a:picLocks noChangeAspect="1"/>
          </p:cNvPicPr>
          <p:nvPr/>
        </p:nvPicPr>
        <p:blipFill>
          <a:blip r:embed="rId6"/>
          <a:stretch>
            <a:fillRect/>
          </a:stretch>
        </p:blipFill>
        <p:spPr>
          <a:xfrm>
            <a:off x="1699056" y="4684435"/>
            <a:ext cx="2093153" cy="1980208"/>
          </a:xfrm>
          <a:prstGeom prst="rect">
            <a:avLst/>
          </a:prstGeom>
        </p:spPr>
      </p:pic>
      <p:pic>
        <p:nvPicPr>
          <p:cNvPr id="20" name="Picture 19" descr="Chart, pie chart&#10;&#10;Description automatically generated">
            <a:extLst>
              <a:ext uri="{FF2B5EF4-FFF2-40B4-BE49-F238E27FC236}">
                <a16:creationId xmlns:a16="http://schemas.microsoft.com/office/drawing/2014/main" id="{76BCD8B0-E613-FF6C-957C-5209EE325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8422" y="4684435"/>
            <a:ext cx="2093153" cy="1980204"/>
          </a:xfrm>
          <a:prstGeom prst="rect">
            <a:avLst/>
          </a:prstGeom>
        </p:spPr>
      </p:pic>
      <p:sp>
        <p:nvSpPr>
          <p:cNvPr id="21" name="Right Arrow 20">
            <a:extLst>
              <a:ext uri="{FF2B5EF4-FFF2-40B4-BE49-F238E27FC236}">
                <a16:creationId xmlns:a16="http://schemas.microsoft.com/office/drawing/2014/main" id="{1C0F089C-1C55-18B6-9F9F-D507901FDC09}"/>
              </a:ext>
            </a:extLst>
          </p:cNvPr>
          <p:cNvSpPr/>
          <p:nvPr/>
        </p:nvSpPr>
        <p:spPr>
          <a:xfrm>
            <a:off x="4012474" y="2227684"/>
            <a:ext cx="445210" cy="1082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6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8"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534E-0A09-FEFF-5729-D2062388295D}"/>
              </a:ext>
            </a:extLst>
          </p:cNvPr>
          <p:cNvSpPr>
            <a:spLocks noGrp="1"/>
          </p:cNvSpPr>
          <p:nvPr>
            <p:ph type="title"/>
          </p:nvPr>
        </p:nvSpPr>
        <p:spPr/>
        <p:txBody>
          <a:bodyPr/>
          <a:lstStyle/>
          <a:p>
            <a:r>
              <a:rPr lang="en-US" dirty="0"/>
              <a:t>Emerging Adults are </a:t>
            </a:r>
            <a:br>
              <a:rPr lang="en-US" dirty="0"/>
            </a:br>
            <a:r>
              <a:rPr lang="en-US" dirty="0"/>
              <a:t>Clinically Challenging</a:t>
            </a:r>
          </a:p>
        </p:txBody>
      </p:sp>
      <p:sp>
        <p:nvSpPr>
          <p:cNvPr id="4" name="Slide Number Placeholder 3">
            <a:extLst>
              <a:ext uri="{FF2B5EF4-FFF2-40B4-BE49-F238E27FC236}">
                <a16:creationId xmlns:a16="http://schemas.microsoft.com/office/drawing/2014/main" id="{683C2879-4AE4-3061-67F7-63463D50F0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71" name="Picture 70" descr="A diagram of a company's company&#10;&#10;AI-generated content may be incorrect.">
            <a:extLst>
              <a:ext uri="{FF2B5EF4-FFF2-40B4-BE49-F238E27FC236}">
                <a16:creationId xmlns:a16="http://schemas.microsoft.com/office/drawing/2014/main" id="{F7533C3C-F1C0-52D3-FE22-D3B581C1D4EA}"/>
              </a:ext>
            </a:extLst>
          </p:cNvPr>
          <p:cNvPicPr>
            <a:picLocks noChangeAspect="1"/>
          </p:cNvPicPr>
          <p:nvPr/>
        </p:nvPicPr>
        <p:blipFill>
          <a:blip r:embed="rId2"/>
          <a:srcRect l="14562" r="12411"/>
          <a:stretch/>
        </p:blipFill>
        <p:spPr>
          <a:xfrm>
            <a:off x="1817649" y="1534280"/>
            <a:ext cx="5675972" cy="5187195"/>
          </a:xfrm>
          <a:prstGeom prst="rect">
            <a:avLst/>
          </a:prstGeom>
        </p:spPr>
      </p:pic>
    </p:spTree>
    <p:extLst>
      <p:ext uri="{BB962C8B-B14F-4D97-AF65-F5344CB8AC3E}">
        <p14:creationId xmlns:p14="http://schemas.microsoft.com/office/powerpoint/2010/main" val="352903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1A22-C664-DD25-467D-AFC8A57F5CCC}"/>
              </a:ext>
            </a:extLst>
          </p:cNvPr>
          <p:cNvSpPr>
            <a:spLocks noGrp="1"/>
          </p:cNvSpPr>
          <p:nvPr>
            <p:ph type="title"/>
          </p:nvPr>
        </p:nvSpPr>
        <p:spPr/>
        <p:txBody>
          <a:bodyPr/>
          <a:lstStyle/>
          <a:p>
            <a:r>
              <a:rPr lang="en-US" dirty="0"/>
              <a:t>Emerging Adults are </a:t>
            </a:r>
            <a:br>
              <a:rPr lang="en-US" dirty="0"/>
            </a:br>
            <a:r>
              <a:rPr lang="en-US" dirty="0"/>
              <a:t>Clinically Challenging</a:t>
            </a:r>
          </a:p>
        </p:txBody>
      </p:sp>
      <p:sp>
        <p:nvSpPr>
          <p:cNvPr id="4" name="Slide Number Placeholder 3">
            <a:extLst>
              <a:ext uri="{FF2B5EF4-FFF2-40B4-BE49-F238E27FC236}">
                <a16:creationId xmlns:a16="http://schemas.microsoft.com/office/drawing/2014/main" id="{257CAFA7-C94E-27D1-36C7-3FE5615895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6" name="Picture 5">
            <a:extLst>
              <a:ext uri="{FF2B5EF4-FFF2-40B4-BE49-F238E27FC236}">
                <a16:creationId xmlns:a16="http://schemas.microsoft.com/office/drawing/2014/main" id="{54CA89BF-DA40-014C-9FA1-1745C05C6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15" y="1938806"/>
            <a:ext cx="5882185" cy="3927223"/>
          </a:xfrm>
          <a:prstGeom prst="rect">
            <a:avLst/>
          </a:prstGeom>
        </p:spPr>
      </p:pic>
      <p:sp>
        <p:nvSpPr>
          <p:cNvPr id="7" name="TextBox 6">
            <a:extLst>
              <a:ext uri="{FF2B5EF4-FFF2-40B4-BE49-F238E27FC236}">
                <a16:creationId xmlns:a16="http://schemas.microsoft.com/office/drawing/2014/main" id="{D6727125-6FA5-EEBE-9B5F-44DBF414DB21}"/>
              </a:ext>
            </a:extLst>
          </p:cNvPr>
          <p:cNvSpPr txBox="1"/>
          <p:nvPr/>
        </p:nvSpPr>
        <p:spPr>
          <a:xfrm>
            <a:off x="4481015" y="3521697"/>
            <a:ext cx="1392071" cy="523220"/>
          </a:xfrm>
          <a:prstGeom prst="rect">
            <a:avLst/>
          </a:prstGeom>
          <a:solidFill>
            <a:schemeClr val="bg1"/>
          </a:solidFill>
        </p:spPr>
        <p:txBody>
          <a:bodyPr wrap="square" rtlCol="0">
            <a:spAutoFit/>
          </a:bodyPr>
          <a:lstStyle/>
          <a:p>
            <a:pPr algn="ctr"/>
            <a:r>
              <a:rPr lang="en-US" sz="1400" dirty="0"/>
              <a:t>Emerging Adult with SUD</a:t>
            </a:r>
          </a:p>
        </p:txBody>
      </p:sp>
      <p:sp>
        <p:nvSpPr>
          <p:cNvPr id="8" name="TextBox 7">
            <a:extLst>
              <a:ext uri="{FF2B5EF4-FFF2-40B4-BE49-F238E27FC236}">
                <a16:creationId xmlns:a16="http://schemas.microsoft.com/office/drawing/2014/main" id="{BE62912D-41DE-FC63-B7E1-6198F03188A9}"/>
              </a:ext>
            </a:extLst>
          </p:cNvPr>
          <p:cNvSpPr txBox="1"/>
          <p:nvPr/>
        </p:nvSpPr>
        <p:spPr>
          <a:xfrm>
            <a:off x="6023212" y="3902417"/>
            <a:ext cx="1596788" cy="954107"/>
          </a:xfrm>
          <a:prstGeom prst="rect">
            <a:avLst/>
          </a:prstGeom>
          <a:solidFill>
            <a:schemeClr val="bg1"/>
          </a:solidFill>
        </p:spPr>
        <p:txBody>
          <a:bodyPr wrap="square" rtlCol="0">
            <a:spAutoFit/>
          </a:bodyPr>
          <a:lstStyle/>
          <a:p>
            <a:pPr algn="ctr"/>
            <a:r>
              <a:rPr lang="en-US" sz="1400" dirty="0"/>
              <a:t>Consistent treatment attendance and healthy choices</a:t>
            </a:r>
          </a:p>
        </p:txBody>
      </p:sp>
      <p:sp>
        <p:nvSpPr>
          <p:cNvPr id="9" name="TextBox 8">
            <a:extLst>
              <a:ext uri="{FF2B5EF4-FFF2-40B4-BE49-F238E27FC236}">
                <a16:creationId xmlns:a16="http://schemas.microsoft.com/office/drawing/2014/main" id="{DF3C15FB-DB91-98EC-D529-663BAD3A1D9B}"/>
              </a:ext>
            </a:extLst>
          </p:cNvPr>
          <p:cNvSpPr txBox="1"/>
          <p:nvPr/>
        </p:nvSpPr>
        <p:spPr>
          <a:xfrm>
            <a:off x="2413380" y="4123056"/>
            <a:ext cx="2067635" cy="523220"/>
          </a:xfrm>
          <a:prstGeom prst="rect">
            <a:avLst/>
          </a:prstGeom>
          <a:solidFill>
            <a:schemeClr val="bg1"/>
          </a:solidFill>
        </p:spPr>
        <p:txBody>
          <a:bodyPr wrap="square" rtlCol="0">
            <a:spAutoFit/>
          </a:bodyPr>
          <a:lstStyle/>
          <a:p>
            <a:pPr algn="ctr"/>
            <a:r>
              <a:rPr lang="en-US" sz="1400" dirty="0"/>
              <a:t>The realities of young adulthood</a:t>
            </a:r>
          </a:p>
        </p:txBody>
      </p:sp>
    </p:spTree>
    <p:extLst>
      <p:ext uri="{BB962C8B-B14F-4D97-AF65-F5344CB8AC3E}">
        <p14:creationId xmlns:p14="http://schemas.microsoft.com/office/powerpoint/2010/main" val="122831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dirty="0"/>
              <a:t>Questions?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C288-4C28-DED5-F79C-8944CE2C3653}"/>
              </a:ext>
            </a:extLst>
          </p:cNvPr>
          <p:cNvSpPr>
            <a:spLocks noGrp="1"/>
          </p:cNvSpPr>
          <p:nvPr>
            <p:ph type="title"/>
          </p:nvPr>
        </p:nvSpPr>
        <p:spPr/>
        <p:txBody>
          <a:bodyPr/>
          <a:lstStyle/>
          <a:p>
            <a:r>
              <a:rPr lang="en-US" dirty="0"/>
              <a:t>Objectives/Agenda</a:t>
            </a:r>
          </a:p>
        </p:txBody>
      </p:sp>
      <p:sp>
        <p:nvSpPr>
          <p:cNvPr id="3" name="Text Placeholder 2">
            <a:extLst>
              <a:ext uri="{FF2B5EF4-FFF2-40B4-BE49-F238E27FC236}">
                <a16:creationId xmlns:a16="http://schemas.microsoft.com/office/drawing/2014/main" id="{0D8EFDCA-E149-E91D-7C12-2918401F9A23}"/>
              </a:ext>
            </a:extLst>
          </p:cNvPr>
          <p:cNvSpPr>
            <a:spLocks noGrp="1"/>
          </p:cNvSpPr>
          <p:nvPr>
            <p:ph type="body" idx="1"/>
          </p:nvPr>
        </p:nvSpPr>
        <p:spPr/>
        <p:txBody>
          <a:bodyPr>
            <a:normAutofit fontScale="77500" lnSpcReduction="20000"/>
          </a:bodyPr>
          <a:lstStyle/>
          <a:p>
            <a:pPr marL="0" indent="0">
              <a:buNone/>
            </a:pPr>
            <a:r>
              <a:rPr lang="en-US" dirty="0">
                <a:solidFill>
                  <a:schemeClr val="tx1"/>
                </a:solidFill>
              </a:rPr>
              <a:t>1) To operationalize emerging adulthood as a unique stage of the life course</a:t>
            </a:r>
          </a:p>
          <a:p>
            <a:pPr marL="0" indent="0">
              <a:buNone/>
            </a:pPr>
            <a:endParaRPr lang="en-US" dirty="0">
              <a:solidFill>
                <a:schemeClr val="tx1"/>
              </a:solidFill>
            </a:endParaRPr>
          </a:p>
          <a:p>
            <a:pPr marL="0" indent="0">
              <a:buNone/>
            </a:pPr>
            <a:r>
              <a:rPr lang="en-US" dirty="0">
                <a:solidFill>
                  <a:schemeClr val="tx1"/>
                </a:solidFill>
              </a:rPr>
              <a:t>2) To describe differences in substance use disorder (SUD) prevalence and treatment seeking among emerging adults vs. adolescents and established adults</a:t>
            </a:r>
          </a:p>
          <a:p>
            <a:pPr marL="0" indent="0">
              <a:buNone/>
            </a:pPr>
            <a:endParaRPr lang="en-US" dirty="0">
              <a:solidFill>
                <a:schemeClr val="tx1"/>
              </a:solidFill>
            </a:endParaRPr>
          </a:p>
          <a:p>
            <a:pPr marL="0" indent="0">
              <a:buNone/>
            </a:pPr>
            <a:r>
              <a:rPr lang="en-US" dirty="0">
                <a:solidFill>
                  <a:schemeClr val="tx1"/>
                </a:solidFill>
              </a:rPr>
              <a:t>3) To outline challenges in emerging adult SUD treatment and recovery</a:t>
            </a:r>
          </a:p>
          <a:p>
            <a:pPr marL="0" indent="0">
              <a:buNone/>
            </a:pPr>
            <a:endParaRPr lang="en-US" dirty="0">
              <a:solidFill>
                <a:schemeClr val="tx1"/>
              </a:solidFill>
            </a:endParaRPr>
          </a:p>
          <a:p>
            <a:pPr marL="0" indent="0">
              <a:buNone/>
            </a:pPr>
            <a:r>
              <a:rPr lang="en-US" b="1" dirty="0">
                <a:solidFill>
                  <a:schemeClr val="bg2"/>
                </a:solidFill>
              </a:rPr>
              <a:t>4) To propose strategies that can address challenges in emerging adult SUD treatment and recovery</a:t>
            </a:r>
          </a:p>
          <a:p>
            <a:endParaRPr lang="en-US" dirty="0">
              <a:solidFill>
                <a:schemeClr val="tx1"/>
              </a:solidFill>
            </a:endParaRPr>
          </a:p>
        </p:txBody>
      </p:sp>
      <p:sp>
        <p:nvSpPr>
          <p:cNvPr id="4" name="Slide Number Placeholder 3">
            <a:extLst>
              <a:ext uri="{FF2B5EF4-FFF2-40B4-BE49-F238E27FC236}">
                <a16:creationId xmlns:a16="http://schemas.microsoft.com/office/drawing/2014/main" id="{7860700A-BFD9-CB59-8463-D65E0677F8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52368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2C01-B4AC-0BEF-DC9C-C2D59A2BA124}"/>
              </a:ext>
            </a:extLst>
          </p:cNvPr>
          <p:cNvSpPr>
            <a:spLocks noGrp="1"/>
          </p:cNvSpPr>
          <p:nvPr>
            <p:ph type="title"/>
          </p:nvPr>
        </p:nvSpPr>
        <p:spPr/>
        <p:txBody>
          <a:bodyPr/>
          <a:lstStyle/>
          <a:p>
            <a:r>
              <a:rPr lang="en-US" dirty="0"/>
              <a:t>Strategies</a:t>
            </a:r>
          </a:p>
        </p:txBody>
      </p:sp>
      <p:sp>
        <p:nvSpPr>
          <p:cNvPr id="3" name="Text Placeholder 2">
            <a:extLst>
              <a:ext uri="{FF2B5EF4-FFF2-40B4-BE49-F238E27FC236}">
                <a16:creationId xmlns:a16="http://schemas.microsoft.com/office/drawing/2014/main" id="{F54C4F43-EC8B-EEEB-7AD0-3A4C68FE4126}"/>
              </a:ext>
            </a:extLst>
          </p:cNvPr>
          <p:cNvSpPr>
            <a:spLocks noGrp="1"/>
          </p:cNvSpPr>
          <p:nvPr>
            <p:ph type="body" idx="1"/>
          </p:nvPr>
        </p:nvSpPr>
        <p:spPr/>
        <p:txBody>
          <a:bodyPr>
            <a:normAutofit fontScale="92500" lnSpcReduction="20000"/>
          </a:bodyPr>
          <a:lstStyle/>
          <a:p>
            <a:r>
              <a:rPr lang="en-US" dirty="0"/>
              <a:t>Developmental Framework</a:t>
            </a:r>
          </a:p>
          <a:p>
            <a:endParaRPr lang="en-US" dirty="0"/>
          </a:p>
          <a:p>
            <a:r>
              <a:rPr lang="en-US" dirty="0"/>
              <a:t>Patient-Centered Approach</a:t>
            </a:r>
          </a:p>
          <a:p>
            <a:endParaRPr lang="en-US" dirty="0"/>
          </a:p>
          <a:p>
            <a:r>
              <a:rPr lang="en-US" dirty="0"/>
              <a:t>Developmentally-Tailored Communication</a:t>
            </a:r>
          </a:p>
          <a:p>
            <a:endParaRPr lang="en-US" dirty="0"/>
          </a:p>
          <a:p>
            <a:r>
              <a:rPr lang="en-US" dirty="0"/>
              <a:t>Parent Involvement &amp; Contingency Management</a:t>
            </a:r>
          </a:p>
          <a:p>
            <a:endParaRPr lang="en-US" dirty="0"/>
          </a:p>
          <a:p>
            <a:r>
              <a:rPr lang="en-US" dirty="0"/>
              <a:t>Social Network Interventions</a:t>
            </a:r>
          </a:p>
          <a:p>
            <a:endParaRPr lang="en-US" dirty="0"/>
          </a:p>
        </p:txBody>
      </p:sp>
      <p:sp>
        <p:nvSpPr>
          <p:cNvPr id="4" name="Slide Number Placeholder 3">
            <a:extLst>
              <a:ext uri="{FF2B5EF4-FFF2-40B4-BE49-F238E27FC236}">
                <a16:creationId xmlns:a16="http://schemas.microsoft.com/office/drawing/2014/main" id="{169A1019-3C79-1463-06D9-19FCECFEEF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08226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74D6-3A2B-3EC0-3E83-293E6FC5AB30}"/>
              </a:ext>
            </a:extLst>
          </p:cNvPr>
          <p:cNvSpPr>
            <a:spLocks noGrp="1"/>
          </p:cNvSpPr>
          <p:nvPr>
            <p:ph type="title"/>
          </p:nvPr>
        </p:nvSpPr>
        <p:spPr/>
        <p:txBody>
          <a:bodyPr/>
          <a:lstStyle/>
          <a:p>
            <a:r>
              <a:rPr lang="en-US" dirty="0"/>
              <a:t>Developmental Framework</a:t>
            </a:r>
          </a:p>
        </p:txBody>
      </p:sp>
      <p:sp>
        <p:nvSpPr>
          <p:cNvPr id="3" name="Text Placeholder 2">
            <a:extLst>
              <a:ext uri="{FF2B5EF4-FFF2-40B4-BE49-F238E27FC236}">
                <a16:creationId xmlns:a16="http://schemas.microsoft.com/office/drawing/2014/main" id="{332DF8BA-FE5A-26C3-CE43-EEFF37C5A21C}"/>
              </a:ext>
            </a:extLst>
          </p:cNvPr>
          <p:cNvSpPr>
            <a:spLocks noGrp="1"/>
          </p:cNvSpPr>
          <p:nvPr>
            <p:ph type="body" idx="1"/>
          </p:nvPr>
        </p:nvSpPr>
        <p:spPr/>
        <p:txBody>
          <a:bodyPr>
            <a:normAutofit lnSpcReduction="10000"/>
          </a:bodyPr>
          <a:lstStyle/>
          <a:p>
            <a:r>
              <a:rPr lang="en-US" dirty="0"/>
              <a:t>Intimacy vs. Isolation (Established Adulthood)</a:t>
            </a:r>
          </a:p>
          <a:p>
            <a:pPr marL="0" indent="0">
              <a:buNone/>
            </a:pPr>
            <a:r>
              <a:rPr lang="en-US" dirty="0"/>
              <a:t>			AND</a:t>
            </a:r>
          </a:p>
          <a:p>
            <a:pPr marL="0" indent="0">
              <a:buNone/>
            </a:pPr>
            <a:r>
              <a:rPr lang="en-US" dirty="0"/>
              <a:t> Identity vs. Role Confusion (Late Adolescence)</a:t>
            </a:r>
          </a:p>
          <a:p>
            <a:pPr marL="0" indent="0">
              <a:buNone/>
            </a:pPr>
            <a:r>
              <a:rPr lang="en-US" dirty="0"/>
              <a:t>			AND</a:t>
            </a:r>
          </a:p>
          <a:p>
            <a:pPr marL="0" indent="0">
              <a:buNone/>
            </a:pPr>
            <a:r>
              <a:rPr lang="en-US" dirty="0"/>
              <a:t> Industry vs. Inferiority (Early Adolescence)</a:t>
            </a:r>
          </a:p>
          <a:p>
            <a:pPr marL="0" indent="0">
              <a:buNone/>
            </a:pPr>
            <a:endParaRPr lang="en-US" dirty="0"/>
          </a:p>
          <a:p>
            <a:r>
              <a:rPr lang="en-US" dirty="0"/>
              <a:t>Think of single treatment episode as part of longitudinal, dynamic recovery process </a:t>
            </a:r>
          </a:p>
          <a:p>
            <a:endParaRPr lang="en-US" dirty="0"/>
          </a:p>
        </p:txBody>
      </p:sp>
      <p:sp>
        <p:nvSpPr>
          <p:cNvPr id="4" name="Slide Number Placeholder 3">
            <a:extLst>
              <a:ext uri="{FF2B5EF4-FFF2-40B4-BE49-F238E27FC236}">
                <a16:creationId xmlns:a16="http://schemas.microsoft.com/office/drawing/2014/main" id="{E33D9162-904B-0F02-0B35-9E7D6B2995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5679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94C7-E79E-05A8-B58D-851657C3415E}"/>
              </a:ext>
            </a:extLst>
          </p:cNvPr>
          <p:cNvSpPr>
            <a:spLocks noGrp="1"/>
          </p:cNvSpPr>
          <p:nvPr>
            <p:ph type="title"/>
          </p:nvPr>
        </p:nvSpPr>
        <p:spPr/>
        <p:txBody>
          <a:bodyPr/>
          <a:lstStyle/>
          <a:p>
            <a:r>
              <a:rPr lang="en-US" dirty="0"/>
              <a:t>Patient-Centered Approach</a:t>
            </a:r>
          </a:p>
        </p:txBody>
      </p:sp>
      <p:sp>
        <p:nvSpPr>
          <p:cNvPr id="3" name="Text Placeholder 2">
            <a:extLst>
              <a:ext uri="{FF2B5EF4-FFF2-40B4-BE49-F238E27FC236}">
                <a16:creationId xmlns:a16="http://schemas.microsoft.com/office/drawing/2014/main" id="{D7D1C69E-EBC2-9278-FC40-9959D109C9BF}"/>
              </a:ext>
            </a:extLst>
          </p:cNvPr>
          <p:cNvSpPr>
            <a:spLocks noGrp="1"/>
          </p:cNvSpPr>
          <p:nvPr>
            <p:ph type="body" idx="1"/>
          </p:nvPr>
        </p:nvSpPr>
        <p:spPr/>
        <p:txBody>
          <a:bodyPr/>
          <a:lstStyle/>
          <a:p>
            <a:r>
              <a:rPr lang="en-US" dirty="0"/>
              <a:t>Engagement vs. Adherence</a:t>
            </a:r>
          </a:p>
          <a:p>
            <a:r>
              <a:rPr lang="en-US" dirty="0"/>
              <a:t>Accommodating both harm reduction and abstinence goals</a:t>
            </a:r>
          </a:p>
          <a:p>
            <a:endParaRPr lang="en-US" dirty="0"/>
          </a:p>
        </p:txBody>
      </p:sp>
      <p:sp>
        <p:nvSpPr>
          <p:cNvPr id="4" name="Slide Number Placeholder 3">
            <a:extLst>
              <a:ext uri="{FF2B5EF4-FFF2-40B4-BE49-F238E27FC236}">
                <a16:creationId xmlns:a16="http://schemas.microsoft.com/office/drawing/2014/main" id="{7929D626-96F0-CBF2-7542-47570A57B6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5" name="Picture 4" descr="A person in a car&#10;&#10;Description automatically generated">
            <a:extLst>
              <a:ext uri="{FF2B5EF4-FFF2-40B4-BE49-F238E27FC236}">
                <a16:creationId xmlns:a16="http://schemas.microsoft.com/office/drawing/2014/main" id="{149245BE-DA9D-CDAB-0702-44379EA74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110" y="3902783"/>
            <a:ext cx="4017780" cy="2015227"/>
          </a:xfrm>
          <a:prstGeom prst="rect">
            <a:avLst/>
          </a:prstGeom>
        </p:spPr>
      </p:pic>
    </p:spTree>
    <p:extLst>
      <p:ext uri="{BB962C8B-B14F-4D97-AF65-F5344CB8AC3E}">
        <p14:creationId xmlns:p14="http://schemas.microsoft.com/office/powerpoint/2010/main" val="18744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Working with communities.</a:t>
            </a:r>
            <a:endParaRPr/>
          </a:p>
        </p:txBody>
      </p:sp>
      <p:sp>
        <p:nvSpPr>
          <p:cNvPr id="76" name="Google Shape;76;p3"/>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070"/>
              <a:buChar char="✧"/>
            </a:pPr>
            <a:r>
              <a:rPr lang="en-US" sz="2300"/>
              <a:t>The </a:t>
            </a:r>
            <a:r>
              <a:rPr lang="en-US" sz="2300" i="1"/>
              <a:t>Opioid Response Network (ORN) </a:t>
            </a:r>
            <a:r>
              <a:rPr lang="en-US" sz="2300"/>
              <a:t>provides local, experienced consultants in prevention, harm reduction, treatment and recovery to communities and organizations to help address this opioid crisis and stimulant use. </a:t>
            </a:r>
            <a:endParaRPr/>
          </a:p>
          <a:p>
            <a:pPr marL="461963" lvl="0" indent="-461963" algn="l" rtl="0">
              <a:lnSpc>
                <a:spcPct val="100000"/>
              </a:lnSpc>
              <a:spcBef>
                <a:spcPts val="1200"/>
              </a:spcBef>
              <a:spcAft>
                <a:spcPts val="0"/>
              </a:spcAft>
              <a:buSzPts val="2070"/>
              <a:buChar char="✧"/>
            </a:pPr>
            <a:r>
              <a:rPr lang="en-US" sz="2300" i="1"/>
              <a:t>ORN</a:t>
            </a:r>
            <a:r>
              <a:rPr lang="en-US" sz="2300"/>
              <a:t> accepts requests for education and training. </a:t>
            </a:r>
            <a:endParaRPr/>
          </a:p>
          <a:p>
            <a:pPr marL="461963" lvl="0" indent="-461963" algn="l" rtl="0">
              <a:lnSpc>
                <a:spcPct val="100000"/>
              </a:lnSpc>
              <a:spcBef>
                <a:spcPts val="1200"/>
              </a:spcBef>
              <a:spcAft>
                <a:spcPts val="0"/>
              </a:spcAft>
              <a:buSzPts val="2070"/>
              <a:buChar char="✧"/>
            </a:pPr>
            <a:r>
              <a:rPr lang="en-US" sz="2300"/>
              <a:t>Each state/territory has a designated team, led by a regional Technology Transfer Specialist (TTS), who is an expert in implementing evidence-based practices. </a:t>
            </a:r>
            <a:endParaRPr/>
          </a:p>
        </p:txBody>
      </p:sp>
      <p:sp>
        <p:nvSpPr>
          <p:cNvPr id="77" name="Google Shape;7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75CF-7EA8-B0A8-5708-E54B27100F5B}"/>
              </a:ext>
            </a:extLst>
          </p:cNvPr>
          <p:cNvSpPr>
            <a:spLocks noGrp="1"/>
          </p:cNvSpPr>
          <p:nvPr>
            <p:ph type="title"/>
          </p:nvPr>
        </p:nvSpPr>
        <p:spPr/>
        <p:txBody>
          <a:bodyPr/>
          <a:lstStyle/>
          <a:p>
            <a:r>
              <a:rPr lang="en-US" dirty="0"/>
              <a:t>Communication</a:t>
            </a:r>
          </a:p>
        </p:txBody>
      </p:sp>
      <p:sp>
        <p:nvSpPr>
          <p:cNvPr id="4" name="Slide Number Placeholder 3">
            <a:extLst>
              <a:ext uri="{FF2B5EF4-FFF2-40B4-BE49-F238E27FC236}">
                <a16:creationId xmlns:a16="http://schemas.microsoft.com/office/drawing/2014/main" id="{988D0E81-BF4A-ED91-D6FB-E4E6540FD3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5" name="Content Placeholder 3">
            <a:extLst>
              <a:ext uri="{FF2B5EF4-FFF2-40B4-BE49-F238E27FC236}">
                <a16:creationId xmlns:a16="http://schemas.microsoft.com/office/drawing/2014/main" id="{3125594F-E364-A146-8814-5C27AA530839}"/>
              </a:ext>
            </a:extLst>
          </p:cNvPr>
          <p:cNvPicPr>
            <a:picLocks noChangeAspect="1"/>
          </p:cNvPicPr>
          <p:nvPr/>
        </p:nvPicPr>
        <p:blipFill>
          <a:blip r:embed="rId2"/>
          <a:stretch>
            <a:fillRect/>
          </a:stretch>
        </p:blipFill>
        <p:spPr>
          <a:xfrm>
            <a:off x="336407" y="1568510"/>
            <a:ext cx="2680969" cy="4679685"/>
          </a:xfrm>
          <a:prstGeom prst="rect">
            <a:avLst/>
          </a:prstGeom>
          <a:noFill/>
          <a:ln>
            <a:noFill/>
          </a:ln>
        </p:spPr>
      </p:pic>
      <p:pic>
        <p:nvPicPr>
          <p:cNvPr id="6" name="Picture 5">
            <a:extLst>
              <a:ext uri="{FF2B5EF4-FFF2-40B4-BE49-F238E27FC236}">
                <a16:creationId xmlns:a16="http://schemas.microsoft.com/office/drawing/2014/main" id="{FFEC1D77-CFA2-0FC5-08B0-0BE95D5D1C67}"/>
              </a:ext>
            </a:extLst>
          </p:cNvPr>
          <p:cNvPicPr>
            <a:picLocks noChangeAspect="1"/>
          </p:cNvPicPr>
          <p:nvPr/>
        </p:nvPicPr>
        <p:blipFill>
          <a:blip r:embed="rId3"/>
          <a:stretch>
            <a:fillRect/>
          </a:stretch>
        </p:blipFill>
        <p:spPr>
          <a:xfrm>
            <a:off x="3282790" y="1568510"/>
            <a:ext cx="5861210" cy="3099929"/>
          </a:xfrm>
          <a:prstGeom prst="rect">
            <a:avLst/>
          </a:prstGeom>
        </p:spPr>
      </p:pic>
      <p:sp>
        <p:nvSpPr>
          <p:cNvPr id="7" name="TextBox 6">
            <a:extLst>
              <a:ext uri="{FF2B5EF4-FFF2-40B4-BE49-F238E27FC236}">
                <a16:creationId xmlns:a16="http://schemas.microsoft.com/office/drawing/2014/main" id="{04C5407D-523D-78E2-AE6F-E1E5736C02E2}"/>
              </a:ext>
            </a:extLst>
          </p:cNvPr>
          <p:cNvSpPr txBox="1"/>
          <p:nvPr/>
        </p:nvSpPr>
        <p:spPr>
          <a:xfrm>
            <a:off x="3282790" y="5940418"/>
            <a:ext cx="5096108" cy="307777"/>
          </a:xfrm>
          <a:prstGeom prst="rect">
            <a:avLst/>
          </a:prstGeom>
          <a:noFill/>
        </p:spPr>
        <p:txBody>
          <a:bodyPr wrap="square" rtlCol="0">
            <a:spAutoFit/>
          </a:bodyPr>
          <a:lstStyle/>
          <a:p>
            <a:r>
              <a:rPr lang="en-US" dirty="0">
                <a:solidFill>
                  <a:schemeClr val="tx1"/>
                </a:solidFill>
              </a:rPr>
              <a:t>Mean/Median Texts per Day by Age (Pew, 2011)</a:t>
            </a:r>
          </a:p>
        </p:txBody>
      </p:sp>
      <p:pic>
        <p:nvPicPr>
          <p:cNvPr id="8" name="Picture 7" descr="Application&#10;&#10;Description automatically generated">
            <a:extLst>
              <a:ext uri="{FF2B5EF4-FFF2-40B4-BE49-F238E27FC236}">
                <a16:creationId xmlns:a16="http://schemas.microsoft.com/office/drawing/2014/main" id="{26A4BA6B-8274-D0CA-BCDC-0C08DA859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7790" y="5009081"/>
            <a:ext cx="3905795" cy="895475"/>
          </a:xfrm>
          <a:prstGeom prst="rect">
            <a:avLst/>
          </a:prstGeom>
        </p:spPr>
      </p:pic>
    </p:spTree>
    <p:extLst>
      <p:ext uri="{BB962C8B-B14F-4D97-AF65-F5344CB8AC3E}">
        <p14:creationId xmlns:p14="http://schemas.microsoft.com/office/powerpoint/2010/main" val="388836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E536-A97A-4D64-6DBA-12C235DBCD68}"/>
              </a:ext>
            </a:extLst>
          </p:cNvPr>
          <p:cNvSpPr>
            <a:spLocks noGrp="1"/>
          </p:cNvSpPr>
          <p:nvPr>
            <p:ph type="title"/>
          </p:nvPr>
        </p:nvSpPr>
        <p:spPr/>
        <p:txBody>
          <a:bodyPr/>
          <a:lstStyle/>
          <a:p>
            <a:r>
              <a:rPr lang="en-US" dirty="0"/>
              <a:t>Parent Involvement &amp; </a:t>
            </a:r>
            <a:br>
              <a:rPr lang="en-US" dirty="0"/>
            </a:br>
            <a:r>
              <a:rPr lang="en-US" dirty="0"/>
              <a:t>Contingency Management</a:t>
            </a:r>
          </a:p>
        </p:txBody>
      </p:sp>
      <p:sp>
        <p:nvSpPr>
          <p:cNvPr id="4" name="Slide Number Placeholder 3">
            <a:extLst>
              <a:ext uri="{FF2B5EF4-FFF2-40B4-BE49-F238E27FC236}">
                <a16:creationId xmlns:a16="http://schemas.microsoft.com/office/drawing/2014/main" id="{F13D004B-3C80-2013-6843-E95F915CB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5" name="Content Placeholder 3">
            <a:extLst>
              <a:ext uri="{FF2B5EF4-FFF2-40B4-BE49-F238E27FC236}">
                <a16:creationId xmlns:a16="http://schemas.microsoft.com/office/drawing/2014/main" id="{AD427416-0057-98E9-74F7-19B18B84AFBD}"/>
              </a:ext>
            </a:extLst>
          </p:cNvPr>
          <p:cNvPicPr>
            <a:picLocks noChangeAspect="1"/>
          </p:cNvPicPr>
          <p:nvPr/>
        </p:nvPicPr>
        <p:blipFill>
          <a:blip r:embed="rId2"/>
          <a:stretch>
            <a:fillRect/>
          </a:stretch>
        </p:blipFill>
        <p:spPr>
          <a:xfrm>
            <a:off x="126710" y="1690689"/>
            <a:ext cx="4623710" cy="3542740"/>
          </a:xfrm>
          <a:prstGeom prst="rect">
            <a:avLst/>
          </a:prstGeom>
          <a:noFill/>
          <a:ln>
            <a:noFill/>
          </a:ln>
        </p:spPr>
      </p:pic>
      <p:pic>
        <p:nvPicPr>
          <p:cNvPr id="6" name="Picture 2">
            <a:extLst>
              <a:ext uri="{FF2B5EF4-FFF2-40B4-BE49-F238E27FC236}">
                <a16:creationId xmlns:a16="http://schemas.microsoft.com/office/drawing/2014/main" id="{4B731745-A873-A07E-FCD5-6518862EB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304" y="1873405"/>
            <a:ext cx="4201986" cy="2276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AB4F27-F30D-E428-8B6D-CEEDB5771153}"/>
              </a:ext>
            </a:extLst>
          </p:cNvPr>
          <p:cNvSpPr txBox="1"/>
          <p:nvPr/>
        </p:nvSpPr>
        <p:spPr>
          <a:xfrm>
            <a:off x="4750420" y="4259766"/>
            <a:ext cx="4266870" cy="1169551"/>
          </a:xfrm>
          <a:prstGeom prst="rect">
            <a:avLst/>
          </a:prstGeom>
          <a:noFill/>
        </p:spPr>
        <p:txBody>
          <a:bodyPr wrap="square" rtlCol="0">
            <a:spAutoFit/>
          </a:bodyPr>
          <a:lstStyle/>
          <a:p>
            <a:r>
              <a:rPr lang="en-US" dirty="0">
                <a:solidFill>
                  <a:schemeClr val="tx1"/>
                </a:solidFill>
              </a:rPr>
              <a:t>https://www.recoveryanswers.org/research-post/involve-family-in-treatment-enhance-substance-use-disorder-outcomes/</a:t>
            </a:r>
          </a:p>
          <a:p>
            <a:endParaRPr lang="en-US" dirty="0">
              <a:solidFill>
                <a:schemeClr val="tx1"/>
              </a:solidFill>
            </a:endParaRPr>
          </a:p>
          <a:p>
            <a:r>
              <a:rPr lang="en-US" dirty="0">
                <a:solidFill>
                  <a:schemeClr val="tx1"/>
                </a:solidFill>
              </a:rPr>
              <a:t>(</a:t>
            </a:r>
            <a:r>
              <a:rPr lang="en-US" dirty="0" err="1">
                <a:solidFill>
                  <a:schemeClr val="tx1"/>
                </a:solidFill>
              </a:rPr>
              <a:t>Arris</a:t>
            </a:r>
            <a:r>
              <a:rPr lang="en-US" dirty="0">
                <a:solidFill>
                  <a:schemeClr val="tx1"/>
                </a:solidFill>
              </a:rPr>
              <a:t> &amp; Fairbairn, 2020)</a:t>
            </a:r>
          </a:p>
        </p:txBody>
      </p:sp>
      <p:sp>
        <p:nvSpPr>
          <p:cNvPr id="3" name="Rectangle 2">
            <a:extLst>
              <a:ext uri="{FF2B5EF4-FFF2-40B4-BE49-F238E27FC236}">
                <a16:creationId xmlns:a16="http://schemas.microsoft.com/office/drawing/2014/main" id="{A8611DA0-F8B0-2458-BEA2-A51570B1FFA9}"/>
              </a:ext>
            </a:extLst>
          </p:cNvPr>
          <p:cNvSpPr/>
          <p:nvPr/>
        </p:nvSpPr>
        <p:spPr>
          <a:xfrm>
            <a:off x="3163824" y="3218688"/>
            <a:ext cx="1499616" cy="3566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8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B3CD-CB76-8987-1619-9F22EA7C8848}"/>
              </a:ext>
            </a:extLst>
          </p:cNvPr>
          <p:cNvSpPr>
            <a:spLocks noGrp="1"/>
          </p:cNvSpPr>
          <p:nvPr>
            <p:ph type="title"/>
          </p:nvPr>
        </p:nvSpPr>
        <p:spPr/>
        <p:txBody>
          <a:bodyPr/>
          <a:lstStyle/>
          <a:p>
            <a:r>
              <a:rPr lang="en-US" dirty="0"/>
              <a:t>Contingency Management: In Brief</a:t>
            </a:r>
          </a:p>
        </p:txBody>
      </p:sp>
      <p:sp>
        <p:nvSpPr>
          <p:cNvPr id="3" name="Text Placeholder 2">
            <a:extLst>
              <a:ext uri="{FF2B5EF4-FFF2-40B4-BE49-F238E27FC236}">
                <a16:creationId xmlns:a16="http://schemas.microsoft.com/office/drawing/2014/main" id="{A8AFBD6B-301E-13D3-4EFC-713715D4CD18}"/>
              </a:ext>
            </a:extLst>
          </p:cNvPr>
          <p:cNvSpPr>
            <a:spLocks noGrp="1"/>
          </p:cNvSpPr>
          <p:nvPr>
            <p:ph type="body" idx="1"/>
          </p:nvPr>
        </p:nvSpPr>
        <p:spPr/>
        <p:txBody>
          <a:bodyPr>
            <a:normAutofit fontScale="92500" lnSpcReduction="10000"/>
          </a:bodyPr>
          <a:lstStyle/>
          <a:p>
            <a:r>
              <a:rPr lang="en-US" dirty="0"/>
              <a:t>Behavior: Measurable, Achievable, Desirable (The “Ables”)</a:t>
            </a:r>
          </a:p>
          <a:p>
            <a:pPr lvl="1"/>
            <a:r>
              <a:rPr lang="en-US" dirty="0"/>
              <a:t>Treatment engagement and substance use</a:t>
            </a:r>
          </a:p>
          <a:p>
            <a:endParaRPr lang="en-US" dirty="0"/>
          </a:p>
          <a:p>
            <a:r>
              <a:rPr lang="en-US" dirty="0"/>
              <a:t>Reward/Consequence: Swift, Certain, Meaningful</a:t>
            </a:r>
          </a:p>
          <a:p>
            <a:pPr marL="0" indent="0">
              <a:buNone/>
            </a:pPr>
            <a:endParaRPr lang="en-US" dirty="0"/>
          </a:p>
          <a:p>
            <a:r>
              <a:rPr lang="en-US" dirty="0"/>
              <a:t>Types of Rewards: </a:t>
            </a:r>
            <a:r>
              <a:rPr lang="en-US" u="sng" dirty="0"/>
              <a:t>Car</a:t>
            </a:r>
            <a:r>
              <a:rPr lang="en-US" dirty="0"/>
              <a:t>, Cash (or Cash Equivalents), Computer, Cell Phone (The “C”s)</a:t>
            </a:r>
          </a:p>
          <a:p>
            <a:pPr lvl="1"/>
            <a:r>
              <a:rPr lang="en-US" i="1" dirty="0"/>
              <a:t>Meaningful = Meaningful to the young adult</a:t>
            </a:r>
          </a:p>
          <a:p>
            <a:endParaRPr lang="en-US" dirty="0"/>
          </a:p>
        </p:txBody>
      </p:sp>
      <p:sp>
        <p:nvSpPr>
          <p:cNvPr id="4" name="Slide Number Placeholder 3">
            <a:extLst>
              <a:ext uri="{FF2B5EF4-FFF2-40B4-BE49-F238E27FC236}">
                <a16:creationId xmlns:a16="http://schemas.microsoft.com/office/drawing/2014/main" id="{4844ECB9-6816-9785-457B-65280F0E67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48349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ECCE-F4C8-9706-7F62-4A7E9B609FA0}"/>
              </a:ext>
            </a:extLst>
          </p:cNvPr>
          <p:cNvSpPr>
            <a:spLocks noGrp="1"/>
          </p:cNvSpPr>
          <p:nvPr>
            <p:ph type="title"/>
          </p:nvPr>
        </p:nvSpPr>
        <p:spPr/>
        <p:txBody>
          <a:bodyPr/>
          <a:lstStyle/>
          <a:p>
            <a:r>
              <a:rPr lang="en-US" dirty="0"/>
              <a:t>Social Network Interventions</a:t>
            </a:r>
          </a:p>
        </p:txBody>
      </p:sp>
      <p:sp>
        <p:nvSpPr>
          <p:cNvPr id="3" name="Text Placeholder 2">
            <a:extLst>
              <a:ext uri="{FF2B5EF4-FFF2-40B4-BE49-F238E27FC236}">
                <a16:creationId xmlns:a16="http://schemas.microsoft.com/office/drawing/2014/main" id="{F892F5A0-3390-892A-E2B0-4480600E0362}"/>
              </a:ext>
            </a:extLst>
          </p:cNvPr>
          <p:cNvSpPr>
            <a:spLocks noGrp="1"/>
          </p:cNvSpPr>
          <p:nvPr>
            <p:ph type="body" idx="1"/>
          </p:nvPr>
        </p:nvSpPr>
        <p:spPr/>
        <p:txBody>
          <a:bodyPr>
            <a:normAutofit lnSpcReduction="10000"/>
          </a:bodyPr>
          <a:lstStyle/>
          <a:p>
            <a:r>
              <a:rPr lang="en-US" dirty="0"/>
              <a:t>Interventions</a:t>
            </a:r>
          </a:p>
          <a:p>
            <a:pPr lvl="1"/>
            <a:r>
              <a:rPr lang="en-US" dirty="0"/>
              <a:t>Adolescent Community Reinforcement Approach</a:t>
            </a:r>
          </a:p>
          <a:p>
            <a:pPr lvl="1"/>
            <a:r>
              <a:rPr lang="en-US" dirty="0"/>
              <a:t>Integrated 12-step Facilitation</a:t>
            </a:r>
          </a:p>
          <a:p>
            <a:pPr lvl="1"/>
            <a:r>
              <a:rPr lang="en-US" dirty="0"/>
              <a:t>Network Support</a:t>
            </a:r>
          </a:p>
          <a:p>
            <a:pPr lvl="1"/>
            <a:endParaRPr lang="en-US" dirty="0"/>
          </a:p>
          <a:p>
            <a:r>
              <a:rPr lang="en-US" dirty="0"/>
              <a:t>Young-adult specific community resources</a:t>
            </a:r>
          </a:p>
          <a:p>
            <a:pPr lvl="1"/>
            <a:r>
              <a:rPr lang="en-US" dirty="0"/>
              <a:t>Young adult AA/NA</a:t>
            </a:r>
          </a:p>
          <a:p>
            <a:pPr lvl="1"/>
            <a:r>
              <a:rPr lang="en-US" dirty="0"/>
              <a:t>New-wave mutual-help (e.g., Dharma/Refuge)</a:t>
            </a:r>
          </a:p>
          <a:p>
            <a:pPr lvl="1"/>
            <a:r>
              <a:rPr lang="en-US" dirty="0"/>
              <a:t>Collegiate recovery programs</a:t>
            </a:r>
          </a:p>
          <a:p>
            <a:pPr lvl="1"/>
            <a:r>
              <a:rPr lang="en-US" dirty="0"/>
              <a:t>Recovery community organizations for young adults</a:t>
            </a:r>
          </a:p>
          <a:p>
            <a:endParaRPr lang="en-US" dirty="0"/>
          </a:p>
        </p:txBody>
      </p:sp>
      <p:sp>
        <p:nvSpPr>
          <p:cNvPr id="4" name="Slide Number Placeholder 3">
            <a:extLst>
              <a:ext uri="{FF2B5EF4-FFF2-40B4-BE49-F238E27FC236}">
                <a16:creationId xmlns:a16="http://schemas.microsoft.com/office/drawing/2014/main" id="{1D3AC79E-B8C9-755D-78A0-F63F1A42A3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7350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8455-6C1A-2E5F-A131-AA8007F1F24C}"/>
              </a:ext>
            </a:extLst>
          </p:cNvPr>
          <p:cNvSpPr>
            <a:spLocks noGrp="1"/>
          </p:cNvSpPr>
          <p:nvPr>
            <p:ph type="title"/>
          </p:nvPr>
        </p:nvSpPr>
        <p:spPr/>
        <p:txBody>
          <a:bodyPr/>
          <a:lstStyle/>
          <a:p>
            <a:r>
              <a:rPr lang="en-US" dirty="0"/>
              <a:t>The Power of Social Contagion</a:t>
            </a:r>
          </a:p>
        </p:txBody>
      </p:sp>
      <p:sp>
        <p:nvSpPr>
          <p:cNvPr id="4" name="Slide Number Placeholder 3">
            <a:extLst>
              <a:ext uri="{FF2B5EF4-FFF2-40B4-BE49-F238E27FC236}">
                <a16:creationId xmlns:a16="http://schemas.microsoft.com/office/drawing/2014/main" id="{9B698B18-2692-9997-C0E5-777AF2C789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5" name="Picture 4">
            <a:extLst>
              <a:ext uri="{FF2B5EF4-FFF2-40B4-BE49-F238E27FC236}">
                <a16:creationId xmlns:a16="http://schemas.microsoft.com/office/drawing/2014/main" id="{9CCF7822-C804-A42E-9C02-B25C4CFD6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65" y="1499576"/>
            <a:ext cx="3887779" cy="4693507"/>
          </a:xfrm>
          <a:prstGeom prst="rect">
            <a:avLst/>
          </a:prstGeom>
        </p:spPr>
      </p:pic>
      <p:pic>
        <p:nvPicPr>
          <p:cNvPr id="6" name="Picture 5">
            <a:extLst>
              <a:ext uri="{FF2B5EF4-FFF2-40B4-BE49-F238E27FC236}">
                <a16:creationId xmlns:a16="http://schemas.microsoft.com/office/drawing/2014/main" id="{25A70D68-0295-C191-A364-23CD7A2929BC}"/>
              </a:ext>
            </a:extLst>
          </p:cNvPr>
          <p:cNvPicPr>
            <a:picLocks noChangeAspect="1"/>
          </p:cNvPicPr>
          <p:nvPr/>
        </p:nvPicPr>
        <p:blipFill>
          <a:blip r:embed="rId3"/>
          <a:stretch>
            <a:fillRect/>
          </a:stretch>
        </p:blipFill>
        <p:spPr>
          <a:xfrm>
            <a:off x="4776385" y="1499576"/>
            <a:ext cx="3192962" cy="4351339"/>
          </a:xfrm>
          <a:prstGeom prst="rect">
            <a:avLst/>
          </a:prstGeom>
        </p:spPr>
      </p:pic>
      <p:sp>
        <p:nvSpPr>
          <p:cNvPr id="8" name="TextBox 7">
            <a:extLst>
              <a:ext uri="{FF2B5EF4-FFF2-40B4-BE49-F238E27FC236}">
                <a16:creationId xmlns:a16="http://schemas.microsoft.com/office/drawing/2014/main" id="{EFEC7A08-9017-E438-0714-429B7712C671}"/>
              </a:ext>
            </a:extLst>
          </p:cNvPr>
          <p:cNvSpPr txBox="1"/>
          <p:nvPr/>
        </p:nvSpPr>
        <p:spPr>
          <a:xfrm>
            <a:off x="4670804" y="5759970"/>
            <a:ext cx="4572000" cy="307777"/>
          </a:xfrm>
          <a:prstGeom prst="rect">
            <a:avLst/>
          </a:prstGeom>
          <a:noFill/>
        </p:spPr>
        <p:txBody>
          <a:bodyPr wrap="square">
            <a:spAutoFit/>
          </a:bodyPr>
          <a:lstStyle/>
          <a:p>
            <a:r>
              <a:rPr lang="en-US" dirty="0">
                <a:solidFill>
                  <a:schemeClr val="tx1"/>
                </a:solidFill>
              </a:rPr>
              <a:t>(Labbe et al. 2013)</a:t>
            </a:r>
          </a:p>
        </p:txBody>
      </p:sp>
      <p:sp>
        <p:nvSpPr>
          <p:cNvPr id="7" name="TextBox 6">
            <a:extLst>
              <a:ext uri="{FF2B5EF4-FFF2-40B4-BE49-F238E27FC236}">
                <a16:creationId xmlns:a16="http://schemas.microsoft.com/office/drawing/2014/main" id="{33B2CF6F-A577-26E3-F6B8-836612DE373B}"/>
              </a:ext>
            </a:extLst>
          </p:cNvPr>
          <p:cNvSpPr txBox="1"/>
          <p:nvPr/>
        </p:nvSpPr>
        <p:spPr>
          <a:xfrm>
            <a:off x="662684" y="5904271"/>
            <a:ext cx="4572000" cy="307777"/>
          </a:xfrm>
          <a:prstGeom prst="rect">
            <a:avLst/>
          </a:prstGeom>
          <a:noFill/>
        </p:spPr>
        <p:txBody>
          <a:bodyPr wrap="square">
            <a:spAutoFit/>
          </a:bodyPr>
          <a:lstStyle/>
          <a:p>
            <a:r>
              <a:rPr lang="en-US" dirty="0">
                <a:solidFill>
                  <a:schemeClr val="tx1"/>
                </a:solidFill>
              </a:rPr>
              <a:t>(Kelly et al. 2016)</a:t>
            </a:r>
          </a:p>
        </p:txBody>
      </p:sp>
    </p:spTree>
    <p:extLst>
      <p:ext uri="{BB962C8B-B14F-4D97-AF65-F5344CB8AC3E}">
        <p14:creationId xmlns:p14="http://schemas.microsoft.com/office/powerpoint/2010/main" val="35088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EF80-785C-533D-1166-5AA90CA72075}"/>
              </a:ext>
            </a:extLst>
          </p:cNvPr>
          <p:cNvSpPr>
            <a:spLocks noGrp="1"/>
          </p:cNvSpPr>
          <p:nvPr>
            <p:ph type="title"/>
          </p:nvPr>
        </p:nvSpPr>
        <p:spPr/>
        <p:txBody>
          <a:bodyPr/>
          <a:lstStyle/>
          <a:p>
            <a:r>
              <a:rPr lang="en-US" dirty="0"/>
              <a:t>Ways to Leverage Technology in SUD Treatment/Recovery</a:t>
            </a:r>
          </a:p>
        </p:txBody>
      </p:sp>
      <p:sp>
        <p:nvSpPr>
          <p:cNvPr id="4" name="Slide Number Placeholder 3">
            <a:extLst>
              <a:ext uri="{FF2B5EF4-FFF2-40B4-BE49-F238E27FC236}">
                <a16:creationId xmlns:a16="http://schemas.microsoft.com/office/drawing/2014/main" id="{F78307F3-CA5E-6A65-32AE-7C409EAE07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grpSp>
        <p:nvGrpSpPr>
          <p:cNvPr id="5" name="Group 4">
            <a:extLst>
              <a:ext uri="{FF2B5EF4-FFF2-40B4-BE49-F238E27FC236}">
                <a16:creationId xmlns:a16="http://schemas.microsoft.com/office/drawing/2014/main" id="{EAE8E977-07A9-91DD-6DC5-400ACC8979BA}"/>
              </a:ext>
            </a:extLst>
          </p:cNvPr>
          <p:cNvGrpSpPr/>
          <p:nvPr/>
        </p:nvGrpSpPr>
        <p:grpSpPr>
          <a:xfrm>
            <a:off x="1889017" y="1626355"/>
            <a:ext cx="5365966" cy="4841267"/>
            <a:chOff x="2208212" y="1610857"/>
            <a:chExt cx="5365966" cy="4841267"/>
          </a:xfrm>
        </p:grpSpPr>
        <p:pic>
          <p:nvPicPr>
            <p:cNvPr id="6" name="Picture 5" descr="Clinician.png">
              <a:extLst>
                <a:ext uri="{FF2B5EF4-FFF2-40B4-BE49-F238E27FC236}">
                  <a16:creationId xmlns:a16="http://schemas.microsoft.com/office/drawing/2014/main" id="{F674D08C-3691-B030-FA2B-9B5B6E4EE8DA}"/>
                </a:ext>
              </a:extLst>
            </p:cNvPr>
            <p:cNvPicPr>
              <a:picLocks noChangeAspect="1"/>
            </p:cNvPicPr>
            <p:nvPr/>
          </p:nvPicPr>
          <p:blipFill>
            <a:blip r:embed="rId2" cstate="print"/>
            <a:stretch>
              <a:fillRect/>
            </a:stretch>
          </p:blipFill>
          <p:spPr>
            <a:xfrm>
              <a:off x="6349464" y="1610857"/>
              <a:ext cx="1054853" cy="1054853"/>
            </a:xfrm>
            <a:prstGeom prst="rect">
              <a:avLst/>
            </a:prstGeom>
          </p:spPr>
        </p:pic>
        <p:grpSp>
          <p:nvGrpSpPr>
            <p:cNvPr id="7" name="Group 6">
              <a:extLst>
                <a:ext uri="{FF2B5EF4-FFF2-40B4-BE49-F238E27FC236}">
                  <a16:creationId xmlns:a16="http://schemas.microsoft.com/office/drawing/2014/main" id="{54A94845-EE04-3639-4F9F-03765768FF20}"/>
                </a:ext>
              </a:extLst>
            </p:cNvPr>
            <p:cNvGrpSpPr/>
            <p:nvPr/>
          </p:nvGrpSpPr>
          <p:grpSpPr>
            <a:xfrm>
              <a:off x="2784853" y="1641850"/>
              <a:ext cx="3643070" cy="899871"/>
              <a:chOff x="3280799" y="1610854"/>
              <a:chExt cx="3643070" cy="899871"/>
            </a:xfrm>
          </p:grpSpPr>
          <p:pic>
            <p:nvPicPr>
              <p:cNvPr id="27" name="Picture 26" descr="Person.png">
                <a:extLst>
                  <a:ext uri="{FF2B5EF4-FFF2-40B4-BE49-F238E27FC236}">
                    <a16:creationId xmlns:a16="http://schemas.microsoft.com/office/drawing/2014/main" id="{9D0E52E7-4EE8-C503-5D72-C514244251C5}"/>
                  </a:ext>
                </a:extLst>
              </p:cNvPr>
              <p:cNvPicPr>
                <a:picLocks noChangeAspect="1"/>
              </p:cNvPicPr>
              <p:nvPr/>
            </p:nvPicPr>
            <p:blipFill>
              <a:blip r:embed="rId3" cstate="print"/>
              <a:stretch>
                <a:fillRect/>
              </a:stretch>
            </p:blipFill>
            <p:spPr>
              <a:xfrm>
                <a:off x="6023998" y="1610854"/>
                <a:ext cx="899871" cy="899871"/>
              </a:xfrm>
              <a:prstGeom prst="rect">
                <a:avLst/>
              </a:prstGeom>
            </p:spPr>
          </p:pic>
          <p:grpSp>
            <p:nvGrpSpPr>
              <p:cNvPr id="28" name="Group 27">
                <a:extLst>
                  <a:ext uri="{FF2B5EF4-FFF2-40B4-BE49-F238E27FC236}">
                    <a16:creationId xmlns:a16="http://schemas.microsoft.com/office/drawing/2014/main" id="{03101430-C557-EFC4-38EA-1D87CAB656EA}"/>
                  </a:ext>
                </a:extLst>
              </p:cNvPr>
              <p:cNvGrpSpPr/>
              <p:nvPr/>
            </p:nvGrpSpPr>
            <p:grpSpPr>
              <a:xfrm>
                <a:off x="3280799" y="1610855"/>
                <a:ext cx="1581794" cy="899870"/>
                <a:chOff x="2164921" y="1564360"/>
                <a:chExt cx="1581794" cy="899870"/>
              </a:xfrm>
            </p:grpSpPr>
            <p:pic>
              <p:nvPicPr>
                <p:cNvPr id="30" name="Picture 29" descr="Smartphone.png">
                  <a:extLst>
                    <a:ext uri="{FF2B5EF4-FFF2-40B4-BE49-F238E27FC236}">
                      <a16:creationId xmlns:a16="http://schemas.microsoft.com/office/drawing/2014/main" id="{98AAFB08-BE70-0BCA-4BAF-5FCBB75C5F5B}"/>
                    </a:ext>
                  </a:extLst>
                </p:cNvPr>
                <p:cNvPicPr>
                  <a:picLocks noChangeAspect="1"/>
                </p:cNvPicPr>
                <p:nvPr/>
              </p:nvPicPr>
              <p:blipFill>
                <a:blip r:embed="rId4" cstate="print"/>
                <a:stretch>
                  <a:fillRect/>
                </a:stretch>
              </p:blipFill>
              <p:spPr>
                <a:xfrm>
                  <a:off x="2164921" y="1610856"/>
                  <a:ext cx="744888" cy="744888"/>
                </a:xfrm>
                <a:prstGeom prst="rect">
                  <a:avLst/>
                </a:prstGeom>
              </p:spPr>
            </p:pic>
            <p:pic>
              <p:nvPicPr>
                <p:cNvPr id="31" name="Picture 30" descr="Computer.png">
                  <a:extLst>
                    <a:ext uri="{FF2B5EF4-FFF2-40B4-BE49-F238E27FC236}">
                      <a16:creationId xmlns:a16="http://schemas.microsoft.com/office/drawing/2014/main" id="{8EB276EC-CBC3-0DE3-482B-E4A8660561A3}"/>
                    </a:ext>
                  </a:extLst>
                </p:cNvPr>
                <p:cNvPicPr>
                  <a:picLocks noChangeAspect="1"/>
                </p:cNvPicPr>
                <p:nvPr/>
              </p:nvPicPr>
              <p:blipFill>
                <a:blip r:embed="rId5" cstate="print"/>
                <a:stretch>
                  <a:fillRect/>
                </a:stretch>
              </p:blipFill>
              <p:spPr>
                <a:xfrm>
                  <a:off x="2846845" y="1564360"/>
                  <a:ext cx="899870" cy="899870"/>
                </a:xfrm>
                <a:prstGeom prst="rect">
                  <a:avLst/>
                </a:prstGeom>
              </p:spPr>
            </p:pic>
          </p:grpSp>
          <p:sp>
            <p:nvSpPr>
              <p:cNvPr id="29" name="Right Arrow 28">
                <a:extLst>
                  <a:ext uri="{FF2B5EF4-FFF2-40B4-BE49-F238E27FC236}">
                    <a16:creationId xmlns:a16="http://schemas.microsoft.com/office/drawing/2014/main" id="{C6A65B28-F237-DFAE-D84E-C02633E8642C}"/>
                  </a:ext>
                </a:extLst>
              </p:cNvPr>
              <p:cNvSpPr/>
              <p:nvPr/>
            </p:nvSpPr>
            <p:spPr>
              <a:xfrm>
                <a:off x="5207430" y="1782305"/>
                <a:ext cx="619932" cy="46494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6AB8532-AD9F-3C7D-B69B-30EBC2877CD9}"/>
                </a:ext>
              </a:extLst>
            </p:cNvPr>
            <p:cNvGrpSpPr/>
            <p:nvPr/>
          </p:nvGrpSpPr>
          <p:grpSpPr>
            <a:xfrm>
              <a:off x="2208212" y="5503176"/>
              <a:ext cx="5365966" cy="948948"/>
              <a:chOff x="1586317" y="3837445"/>
              <a:chExt cx="5365966" cy="948948"/>
            </a:xfrm>
          </p:grpSpPr>
          <p:sp>
            <p:nvSpPr>
              <p:cNvPr id="20" name="Left-Right Arrow 19">
                <a:extLst>
                  <a:ext uri="{FF2B5EF4-FFF2-40B4-BE49-F238E27FC236}">
                    <a16:creationId xmlns:a16="http://schemas.microsoft.com/office/drawing/2014/main" id="{FC8759E4-1866-1A1E-4642-3928D841DD95}"/>
                  </a:ext>
                </a:extLst>
              </p:cNvPr>
              <p:cNvSpPr/>
              <p:nvPr/>
            </p:nvSpPr>
            <p:spPr>
              <a:xfrm>
                <a:off x="5052448" y="4076055"/>
                <a:ext cx="976393" cy="4494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Person.png">
                <a:extLst>
                  <a:ext uri="{FF2B5EF4-FFF2-40B4-BE49-F238E27FC236}">
                    <a16:creationId xmlns:a16="http://schemas.microsoft.com/office/drawing/2014/main" id="{A78CB0C9-E497-DD15-BCE7-B973825B6742}"/>
                  </a:ext>
                </a:extLst>
              </p:cNvPr>
              <p:cNvPicPr>
                <a:picLocks noChangeAspect="1"/>
              </p:cNvPicPr>
              <p:nvPr/>
            </p:nvPicPr>
            <p:blipFill>
              <a:blip r:embed="rId3" cstate="print"/>
              <a:stretch>
                <a:fillRect/>
              </a:stretch>
            </p:blipFill>
            <p:spPr>
              <a:xfrm>
                <a:off x="6052412" y="3886522"/>
                <a:ext cx="899871" cy="899871"/>
              </a:xfrm>
              <a:prstGeom prst="rect">
                <a:avLst/>
              </a:prstGeom>
            </p:spPr>
          </p:pic>
          <p:grpSp>
            <p:nvGrpSpPr>
              <p:cNvPr id="22" name="Group 21">
                <a:extLst>
                  <a:ext uri="{FF2B5EF4-FFF2-40B4-BE49-F238E27FC236}">
                    <a16:creationId xmlns:a16="http://schemas.microsoft.com/office/drawing/2014/main" id="{82615FA2-B81D-E7C2-22CA-53869FB53CEF}"/>
                  </a:ext>
                </a:extLst>
              </p:cNvPr>
              <p:cNvGrpSpPr/>
              <p:nvPr/>
            </p:nvGrpSpPr>
            <p:grpSpPr>
              <a:xfrm>
                <a:off x="3337627" y="3868441"/>
                <a:ext cx="1581794" cy="899870"/>
                <a:chOff x="2164921" y="1564360"/>
                <a:chExt cx="1581794" cy="899870"/>
              </a:xfrm>
            </p:grpSpPr>
            <p:pic>
              <p:nvPicPr>
                <p:cNvPr id="25" name="Picture 24" descr="Smartphone.png">
                  <a:extLst>
                    <a:ext uri="{FF2B5EF4-FFF2-40B4-BE49-F238E27FC236}">
                      <a16:creationId xmlns:a16="http://schemas.microsoft.com/office/drawing/2014/main" id="{26561839-7657-58EC-1FDA-C8B1251C9A6F}"/>
                    </a:ext>
                  </a:extLst>
                </p:cNvPr>
                <p:cNvPicPr>
                  <a:picLocks noChangeAspect="1"/>
                </p:cNvPicPr>
                <p:nvPr/>
              </p:nvPicPr>
              <p:blipFill>
                <a:blip r:embed="rId4" cstate="print"/>
                <a:stretch>
                  <a:fillRect/>
                </a:stretch>
              </p:blipFill>
              <p:spPr>
                <a:xfrm>
                  <a:off x="2164921" y="1610856"/>
                  <a:ext cx="744888" cy="744888"/>
                </a:xfrm>
                <a:prstGeom prst="rect">
                  <a:avLst/>
                </a:prstGeom>
              </p:spPr>
            </p:pic>
            <p:pic>
              <p:nvPicPr>
                <p:cNvPr id="26" name="Picture 25" descr="Computer.png">
                  <a:extLst>
                    <a:ext uri="{FF2B5EF4-FFF2-40B4-BE49-F238E27FC236}">
                      <a16:creationId xmlns:a16="http://schemas.microsoft.com/office/drawing/2014/main" id="{47770AD7-9E59-1B6D-7B6F-36D55F7A3D4B}"/>
                    </a:ext>
                  </a:extLst>
                </p:cNvPr>
                <p:cNvPicPr>
                  <a:picLocks noChangeAspect="1"/>
                </p:cNvPicPr>
                <p:nvPr/>
              </p:nvPicPr>
              <p:blipFill>
                <a:blip r:embed="rId5" cstate="print"/>
                <a:stretch>
                  <a:fillRect/>
                </a:stretch>
              </p:blipFill>
              <p:spPr>
                <a:xfrm>
                  <a:off x="2846845" y="1564360"/>
                  <a:ext cx="899870" cy="899870"/>
                </a:xfrm>
                <a:prstGeom prst="rect">
                  <a:avLst/>
                </a:prstGeom>
              </p:spPr>
            </p:pic>
          </p:grpSp>
          <p:pic>
            <p:nvPicPr>
              <p:cNvPr id="23" name="Picture 22" descr="Person.png">
                <a:extLst>
                  <a:ext uri="{FF2B5EF4-FFF2-40B4-BE49-F238E27FC236}">
                    <a16:creationId xmlns:a16="http://schemas.microsoft.com/office/drawing/2014/main" id="{EE5FC462-F90B-587A-FA0A-83160698B16D}"/>
                  </a:ext>
                </a:extLst>
              </p:cNvPr>
              <p:cNvPicPr>
                <a:picLocks noChangeAspect="1"/>
              </p:cNvPicPr>
              <p:nvPr/>
            </p:nvPicPr>
            <p:blipFill>
              <a:blip r:embed="rId3" cstate="print"/>
              <a:stretch>
                <a:fillRect/>
              </a:stretch>
            </p:blipFill>
            <p:spPr>
              <a:xfrm>
                <a:off x="1586317" y="3837445"/>
                <a:ext cx="899871" cy="899871"/>
              </a:xfrm>
              <a:prstGeom prst="rect">
                <a:avLst/>
              </a:prstGeom>
            </p:spPr>
          </p:pic>
          <p:sp>
            <p:nvSpPr>
              <p:cNvPr id="24" name="Left-Right Arrow 23">
                <a:extLst>
                  <a:ext uri="{FF2B5EF4-FFF2-40B4-BE49-F238E27FC236}">
                    <a16:creationId xmlns:a16="http://schemas.microsoft.com/office/drawing/2014/main" id="{D61B0469-BBF5-5CBC-C01C-4E9CE3BC6817}"/>
                  </a:ext>
                </a:extLst>
              </p:cNvPr>
              <p:cNvSpPr/>
              <p:nvPr/>
            </p:nvSpPr>
            <p:spPr>
              <a:xfrm>
                <a:off x="2399655" y="4057974"/>
                <a:ext cx="976393" cy="4494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7D90629-6A99-1AA9-833B-C715FCA06F86}"/>
                </a:ext>
              </a:extLst>
            </p:cNvPr>
            <p:cNvGrpSpPr/>
            <p:nvPr/>
          </p:nvGrpSpPr>
          <p:grpSpPr>
            <a:xfrm>
              <a:off x="2720279" y="2768062"/>
              <a:ext cx="3717978" cy="902454"/>
              <a:chOff x="3278217" y="2814556"/>
              <a:chExt cx="3717978" cy="902454"/>
            </a:xfrm>
          </p:grpSpPr>
          <p:grpSp>
            <p:nvGrpSpPr>
              <p:cNvPr id="15" name="Group 14">
                <a:extLst>
                  <a:ext uri="{FF2B5EF4-FFF2-40B4-BE49-F238E27FC236}">
                    <a16:creationId xmlns:a16="http://schemas.microsoft.com/office/drawing/2014/main" id="{FDF9439B-3DEB-F96C-2B9B-DE59AC0F466D}"/>
                  </a:ext>
                </a:extLst>
              </p:cNvPr>
              <p:cNvGrpSpPr/>
              <p:nvPr/>
            </p:nvGrpSpPr>
            <p:grpSpPr>
              <a:xfrm>
                <a:off x="3278217" y="2817140"/>
                <a:ext cx="1581794" cy="899870"/>
                <a:chOff x="2164921" y="1564360"/>
                <a:chExt cx="1581794" cy="899870"/>
              </a:xfrm>
            </p:grpSpPr>
            <p:pic>
              <p:nvPicPr>
                <p:cNvPr id="18" name="Picture 17" descr="Smartphone.png">
                  <a:extLst>
                    <a:ext uri="{FF2B5EF4-FFF2-40B4-BE49-F238E27FC236}">
                      <a16:creationId xmlns:a16="http://schemas.microsoft.com/office/drawing/2014/main" id="{731534D8-34BD-CABC-2C65-A676AF16EEEE}"/>
                    </a:ext>
                  </a:extLst>
                </p:cNvPr>
                <p:cNvPicPr>
                  <a:picLocks noChangeAspect="1"/>
                </p:cNvPicPr>
                <p:nvPr/>
              </p:nvPicPr>
              <p:blipFill>
                <a:blip r:embed="rId4" cstate="print"/>
                <a:stretch>
                  <a:fillRect/>
                </a:stretch>
              </p:blipFill>
              <p:spPr>
                <a:xfrm>
                  <a:off x="2164921" y="1610856"/>
                  <a:ext cx="744888" cy="744888"/>
                </a:xfrm>
                <a:prstGeom prst="rect">
                  <a:avLst/>
                </a:prstGeom>
              </p:spPr>
            </p:pic>
            <p:pic>
              <p:nvPicPr>
                <p:cNvPr id="19" name="Picture 18" descr="Computer.png">
                  <a:extLst>
                    <a:ext uri="{FF2B5EF4-FFF2-40B4-BE49-F238E27FC236}">
                      <a16:creationId xmlns:a16="http://schemas.microsoft.com/office/drawing/2014/main" id="{D5092F4A-CFFC-8E12-42B4-EBF556006C08}"/>
                    </a:ext>
                  </a:extLst>
                </p:cNvPr>
                <p:cNvPicPr>
                  <a:picLocks noChangeAspect="1"/>
                </p:cNvPicPr>
                <p:nvPr/>
              </p:nvPicPr>
              <p:blipFill>
                <a:blip r:embed="rId5" cstate="print"/>
                <a:stretch>
                  <a:fillRect/>
                </a:stretch>
              </p:blipFill>
              <p:spPr>
                <a:xfrm>
                  <a:off x="2846845" y="1564360"/>
                  <a:ext cx="899870" cy="899870"/>
                </a:xfrm>
                <a:prstGeom prst="rect">
                  <a:avLst/>
                </a:prstGeom>
              </p:spPr>
            </p:pic>
          </p:grpSp>
          <p:sp>
            <p:nvSpPr>
              <p:cNvPr id="16" name="Left-Right Arrow 15">
                <a:extLst>
                  <a:ext uri="{FF2B5EF4-FFF2-40B4-BE49-F238E27FC236}">
                    <a16:creationId xmlns:a16="http://schemas.microsoft.com/office/drawing/2014/main" id="{EA184F09-E90A-1F5E-2298-F97FF482EADC}"/>
                  </a:ext>
                </a:extLst>
              </p:cNvPr>
              <p:cNvSpPr/>
              <p:nvPr/>
            </p:nvSpPr>
            <p:spPr>
              <a:xfrm>
                <a:off x="5078279" y="3032503"/>
                <a:ext cx="976393" cy="4494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erson.png">
                <a:extLst>
                  <a:ext uri="{FF2B5EF4-FFF2-40B4-BE49-F238E27FC236}">
                    <a16:creationId xmlns:a16="http://schemas.microsoft.com/office/drawing/2014/main" id="{E0836E86-676B-B9CD-D0F5-689B28F71694}"/>
                  </a:ext>
                </a:extLst>
              </p:cNvPr>
              <p:cNvPicPr>
                <a:picLocks noChangeAspect="1"/>
              </p:cNvPicPr>
              <p:nvPr/>
            </p:nvPicPr>
            <p:blipFill>
              <a:blip r:embed="rId3" cstate="print"/>
              <a:stretch>
                <a:fillRect/>
              </a:stretch>
            </p:blipFill>
            <p:spPr>
              <a:xfrm>
                <a:off x="6096324" y="2814556"/>
                <a:ext cx="899871" cy="899871"/>
              </a:xfrm>
              <a:prstGeom prst="rect">
                <a:avLst/>
              </a:prstGeom>
            </p:spPr>
          </p:pic>
        </p:grpSp>
        <p:grpSp>
          <p:nvGrpSpPr>
            <p:cNvPr id="10" name="Group 9">
              <a:extLst>
                <a:ext uri="{FF2B5EF4-FFF2-40B4-BE49-F238E27FC236}">
                  <a16:creationId xmlns:a16="http://schemas.microsoft.com/office/drawing/2014/main" id="{3E3B2CF1-FA1C-3279-7741-B3CCF4B7724D}"/>
                </a:ext>
              </a:extLst>
            </p:cNvPr>
            <p:cNvGrpSpPr/>
            <p:nvPr/>
          </p:nvGrpSpPr>
          <p:grpSpPr>
            <a:xfrm>
              <a:off x="3189007" y="3854815"/>
              <a:ext cx="3154874" cy="1322198"/>
              <a:chOff x="3838738" y="5004984"/>
              <a:chExt cx="3154874" cy="1322198"/>
            </a:xfrm>
          </p:grpSpPr>
          <p:pic>
            <p:nvPicPr>
              <p:cNvPr id="12" name="Picture 11" descr="SmartphoneWithBiodata.jpg">
                <a:extLst>
                  <a:ext uri="{FF2B5EF4-FFF2-40B4-BE49-F238E27FC236}">
                    <a16:creationId xmlns:a16="http://schemas.microsoft.com/office/drawing/2014/main" id="{DD9D6577-BCCF-534E-3BDB-12A6F72E2BB1}"/>
                  </a:ext>
                </a:extLst>
              </p:cNvPr>
              <p:cNvPicPr>
                <a:picLocks noChangeAspect="1"/>
              </p:cNvPicPr>
              <p:nvPr/>
            </p:nvPicPr>
            <p:blipFill>
              <a:blip r:embed="rId6" cstate="print"/>
              <a:stretch>
                <a:fillRect/>
              </a:stretch>
            </p:blipFill>
            <p:spPr>
              <a:xfrm>
                <a:off x="3838738" y="5004984"/>
                <a:ext cx="1322198" cy="1322198"/>
              </a:xfrm>
              <a:prstGeom prst="rect">
                <a:avLst/>
              </a:prstGeom>
            </p:spPr>
          </p:pic>
          <p:pic>
            <p:nvPicPr>
              <p:cNvPr id="13" name="Picture 12" descr="Person.png">
                <a:extLst>
                  <a:ext uri="{FF2B5EF4-FFF2-40B4-BE49-F238E27FC236}">
                    <a16:creationId xmlns:a16="http://schemas.microsoft.com/office/drawing/2014/main" id="{689100FE-C7E4-777E-90F1-DD00068E6D03}"/>
                  </a:ext>
                </a:extLst>
              </p:cNvPr>
              <p:cNvPicPr>
                <a:picLocks noChangeAspect="1"/>
              </p:cNvPicPr>
              <p:nvPr/>
            </p:nvPicPr>
            <p:blipFill>
              <a:blip r:embed="rId3" cstate="print"/>
              <a:stretch>
                <a:fillRect/>
              </a:stretch>
            </p:blipFill>
            <p:spPr>
              <a:xfrm>
                <a:off x="6093741" y="5183214"/>
                <a:ext cx="899871" cy="899871"/>
              </a:xfrm>
              <a:prstGeom prst="rect">
                <a:avLst/>
              </a:prstGeom>
            </p:spPr>
          </p:pic>
          <p:sp>
            <p:nvSpPr>
              <p:cNvPr id="14" name="Left-Right Arrow 13">
                <a:extLst>
                  <a:ext uri="{FF2B5EF4-FFF2-40B4-BE49-F238E27FC236}">
                    <a16:creationId xmlns:a16="http://schemas.microsoft.com/office/drawing/2014/main" id="{222B6266-FC37-23C3-E318-D0866D5413C5}"/>
                  </a:ext>
                </a:extLst>
              </p:cNvPr>
              <p:cNvSpPr/>
              <p:nvPr/>
            </p:nvSpPr>
            <p:spPr>
              <a:xfrm>
                <a:off x="5142855" y="5375329"/>
                <a:ext cx="976393" cy="44945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linician.png">
              <a:extLst>
                <a:ext uri="{FF2B5EF4-FFF2-40B4-BE49-F238E27FC236}">
                  <a16:creationId xmlns:a16="http://schemas.microsoft.com/office/drawing/2014/main" id="{C40C1A25-3987-9FF0-9284-47F20E1EDB56}"/>
                </a:ext>
              </a:extLst>
            </p:cNvPr>
            <p:cNvPicPr>
              <a:picLocks noChangeAspect="1"/>
            </p:cNvPicPr>
            <p:nvPr/>
          </p:nvPicPr>
          <p:blipFill>
            <a:blip r:embed="rId2" cstate="print"/>
            <a:stretch>
              <a:fillRect/>
            </a:stretch>
          </p:blipFill>
          <p:spPr>
            <a:xfrm>
              <a:off x="6246207" y="3988487"/>
              <a:ext cx="1054853" cy="1054853"/>
            </a:xfrm>
            <a:prstGeom prst="rect">
              <a:avLst/>
            </a:prstGeom>
          </p:spPr>
        </p:pic>
      </p:grpSp>
      <p:sp>
        <p:nvSpPr>
          <p:cNvPr id="33" name="Rectangle 32">
            <a:extLst>
              <a:ext uri="{FF2B5EF4-FFF2-40B4-BE49-F238E27FC236}">
                <a16:creationId xmlns:a16="http://schemas.microsoft.com/office/drawing/2014/main" id="{593FB139-931A-5FFC-AD18-A94BBC617A09}"/>
              </a:ext>
            </a:extLst>
          </p:cNvPr>
          <p:cNvSpPr/>
          <p:nvPr/>
        </p:nvSpPr>
        <p:spPr>
          <a:xfrm>
            <a:off x="1677971" y="5250953"/>
            <a:ext cx="5825765" cy="1432882"/>
          </a:xfrm>
          <a:prstGeom prst="rect">
            <a:avLst/>
          </a:prstGeom>
          <a:noFill/>
          <a:ln w="730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4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A700-35D2-D8DC-9168-960E3CD0E92F}"/>
              </a:ext>
            </a:extLst>
          </p:cNvPr>
          <p:cNvSpPr>
            <a:spLocks noGrp="1"/>
          </p:cNvSpPr>
          <p:nvPr>
            <p:ph type="title"/>
          </p:nvPr>
        </p:nvSpPr>
        <p:spPr/>
        <p:txBody>
          <a:bodyPr/>
          <a:lstStyle/>
          <a:p>
            <a:r>
              <a:rPr lang="en-US" sz="3900" i="1" dirty="0"/>
              <a:t>Building</a:t>
            </a:r>
            <a:r>
              <a:rPr lang="en-US" sz="3900" dirty="0"/>
              <a:t> on Social Norms/Identity and Mutual-Help Research</a:t>
            </a:r>
          </a:p>
        </p:txBody>
      </p:sp>
      <p:sp>
        <p:nvSpPr>
          <p:cNvPr id="3" name="Text Placeholder 2">
            <a:extLst>
              <a:ext uri="{FF2B5EF4-FFF2-40B4-BE49-F238E27FC236}">
                <a16:creationId xmlns:a16="http://schemas.microsoft.com/office/drawing/2014/main" id="{FF972CFB-54FB-5453-BE65-51EEA3F063F0}"/>
              </a:ext>
            </a:extLst>
          </p:cNvPr>
          <p:cNvSpPr>
            <a:spLocks noGrp="1"/>
          </p:cNvSpPr>
          <p:nvPr>
            <p:ph type="body" idx="1"/>
          </p:nvPr>
        </p:nvSpPr>
        <p:spPr/>
        <p:txBody>
          <a:bodyPr/>
          <a:lstStyle/>
          <a:p>
            <a:r>
              <a:rPr lang="en-US" sz="1500" dirty="0"/>
              <a:t>Socially-derived MOBCs may be mobilized online too</a:t>
            </a:r>
          </a:p>
          <a:p>
            <a:pPr lvl="1"/>
            <a:r>
              <a:rPr lang="en-US" sz="1400" dirty="0"/>
              <a:t>Recovery role models (sponsors; </a:t>
            </a:r>
            <a:r>
              <a:rPr lang="en-US" sz="1400" dirty="0" err="1"/>
              <a:t>Tonigan</a:t>
            </a:r>
            <a:r>
              <a:rPr lang="en-US" sz="1400" dirty="0"/>
              <a:t> &amp; Rice, 2010; </a:t>
            </a:r>
            <a:r>
              <a:rPr lang="en-US" sz="1400" dirty="0" err="1"/>
              <a:t>Zemore</a:t>
            </a:r>
            <a:r>
              <a:rPr lang="en-US" sz="1400" dirty="0"/>
              <a:t> et al. 2013; Kelly et al. 2016)</a:t>
            </a:r>
          </a:p>
          <a:p>
            <a:pPr lvl="1"/>
            <a:r>
              <a:rPr lang="en-US" sz="1400" dirty="0"/>
              <a:t>Social network changes (Kelly et al. 2012; Stout et al. 2012)</a:t>
            </a:r>
          </a:p>
          <a:p>
            <a:pPr lvl="1"/>
            <a:r>
              <a:rPr lang="en-US" sz="1400" dirty="0"/>
              <a:t>Enhanced (AA) friendship quality (Humphreys &amp; </a:t>
            </a:r>
            <a:r>
              <a:rPr lang="en-US" sz="1400" dirty="0" err="1"/>
              <a:t>Noke</a:t>
            </a:r>
            <a:r>
              <a:rPr lang="en-US" sz="1400" dirty="0"/>
              <a:t>, 1996)</a:t>
            </a:r>
          </a:p>
          <a:p>
            <a:pPr lvl="1"/>
            <a:r>
              <a:rPr lang="en-US" sz="1400" dirty="0"/>
              <a:t>AA-specific social support (</a:t>
            </a:r>
            <a:r>
              <a:rPr lang="en-US" sz="1400" dirty="0" err="1"/>
              <a:t>Kaskutas</a:t>
            </a:r>
            <a:r>
              <a:rPr lang="en-US" sz="1400" dirty="0"/>
              <a:t> et al. 2002)</a:t>
            </a:r>
          </a:p>
          <a:p>
            <a:r>
              <a:rPr lang="en-US" sz="1500" dirty="0"/>
              <a:t>College student exposure to pro-alcohol content on SNSs predicts subsequent drinking increases (Labrie, Boyle)</a:t>
            </a:r>
          </a:p>
          <a:p>
            <a:pPr marL="342900" lvl="1" indent="0">
              <a:buNone/>
            </a:pPr>
            <a:endParaRPr lang="en-US" sz="1500" dirty="0"/>
          </a:p>
          <a:p>
            <a:r>
              <a:rPr lang="en-US" sz="1500" dirty="0"/>
              <a:t>Social identity theories of health behavior change</a:t>
            </a:r>
          </a:p>
          <a:p>
            <a:endParaRPr lang="en-US" dirty="0"/>
          </a:p>
        </p:txBody>
      </p:sp>
      <p:sp>
        <p:nvSpPr>
          <p:cNvPr id="4" name="Slide Number Placeholder 3">
            <a:extLst>
              <a:ext uri="{FF2B5EF4-FFF2-40B4-BE49-F238E27FC236}">
                <a16:creationId xmlns:a16="http://schemas.microsoft.com/office/drawing/2014/main" id="{8EC503DF-6AFD-7479-5371-E8E43FAD91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5" name="Picture 4">
            <a:extLst>
              <a:ext uri="{FF2B5EF4-FFF2-40B4-BE49-F238E27FC236}">
                <a16:creationId xmlns:a16="http://schemas.microsoft.com/office/drawing/2014/main" id="{306712FC-1F6E-4310-B5E6-05CFD51F5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39" y="5178597"/>
            <a:ext cx="2430680" cy="1542878"/>
          </a:xfrm>
          <a:prstGeom prst="rect">
            <a:avLst/>
          </a:prstGeom>
        </p:spPr>
      </p:pic>
      <p:pic>
        <p:nvPicPr>
          <p:cNvPr id="6" name="Picture 5">
            <a:extLst>
              <a:ext uri="{FF2B5EF4-FFF2-40B4-BE49-F238E27FC236}">
                <a16:creationId xmlns:a16="http://schemas.microsoft.com/office/drawing/2014/main" id="{E706A3FF-BE0A-7BFA-4227-391AD90B2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838" y="5178597"/>
            <a:ext cx="2086998" cy="1542878"/>
          </a:xfrm>
          <a:prstGeom prst="rect">
            <a:avLst/>
          </a:prstGeom>
        </p:spPr>
      </p:pic>
    </p:spTree>
    <p:extLst>
      <p:ext uri="{BB962C8B-B14F-4D97-AF65-F5344CB8AC3E}">
        <p14:creationId xmlns:p14="http://schemas.microsoft.com/office/powerpoint/2010/main" val="13238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2332-998E-1788-6E56-EFAC7D794901}"/>
              </a:ext>
            </a:extLst>
          </p:cNvPr>
          <p:cNvSpPr>
            <a:spLocks noGrp="1"/>
          </p:cNvSpPr>
          <p:nvPr>
            <p:ph type="title"/>
          </p:nvPr>
        </p:nvSpPr>
        <p:spPr/>
        <p:txBody>
          <a:bodyPr/>
          <a:lstStyle/>
          <a:p>
            <a:r>
              <a:rPr lang="en-US" dirty="0"/>
              <a:t>Potential Drawbacks</a:t>
            </a:r>
          </a:p>
        </p:txBody>
      </p:sp>
      <p:sp>
        <p:nvSpPr>
          <p:cNvPr id="3" name="Text Placeholder 2">
            <a:extLst>
              <a:ext uri="{FF2B5EF4-FFF2-40B4-BE49-F238E27FC236}">
                <a16:creationId xmlns:a16="http://schemas.microsoft.com/office/drawing/2014/main" id="{A0EDB156-FD5D-8DDD-97A6-41FAB1231F9C}"/>
              </a:ext>
            </a:extLst>
          </p:cNvPr>
          <p:cNvSpPr>
            <a:spLocks noGrp="1"/>
          </p:cNvSpPr>
          <p:nvPr>
            <p:ph type="body" idx="1"/>
          </p:nvPr>
        </p:nvSpPr>
        <p:spPr/>
        <p:txBody>
          <a:bodyPr>
            <a:normAutofit fontScale="85000" lnSpcReduction="20000"/>
          </a:bodyPr>
          <a:lstStyle/>
          <a:p>
            <a:r>
              <a:rPr lang="en-US" dirty="0"/>
              <a:t>Attendance vs. Active Involvement</a:t>
            </a:r>
          </a:p>
          <a:p>
            <a:endParaRPr lang="en-US" dirty="0"/>
          </a:p>
          <a:p>
            <a:r>
              <a:rPr lang="en-US" dirty="0"/>
              <a:t>Peer-to-Peer Social Connection on Digital Services</a:t>
            </a:r>
          </a:p>
          <a:p>
            <a:pPr lvl="1"/>
            <a:r>
              <a:rPr lang="en-US" dirty="0"/>
              <a:t>Reduced group alliance in tele- vs. in-person therapy</a:t>
            </a:r>
          </a:p>
          <a:p>
            <a:pPr lvl="1"/>
            <a:r>
              <a:rPr lang="en-US" dirty="0"/>
              <a:t>Non-verbal cues in communication</a:t>
            </a:r>
          </a:p>
          <a:p>
            <a:pPr lvl="1"/>
            <a:r>
              <a:rPr lang="en-US" dirty="0"/>
              <a:t>Increased immediacy </a:t>
            </a:r>
            <a:r>
              <a:rPr lang="en-US" dirty="0">
                <a:sym typeface="Wingdings" panose="05000000000000000000" pitchFamily="2" charset="2"/>
              </a:rPr>
              <a:t></a:t>
            </a:r>
            <a:r>
              <a:rPr lang="en-US" dirty="0"/>
              <a:t> “Zoom fatigue”? </a:t>
            </a:r>
          </a:p>
          <a:p>
            <a:pPr lvl="1"/>
            <a:r>
              <a:rPr lang="en-US" dirty="0"/>
              <a:t>More effort and resources needed for rapport building?</a:t>
            </a:r>
          </a:p>
          <a:p>
            <a:pPr lvl="1"/>
            <a:endParaRPr lang="en-US" dirty="0"/>
          </a:p>
          <a:p>
            <a:r>
              <a:rPr lang="en-US" dirty="0"/>
              <a:t>Privacy</a:t>
            </a:r>
          </a:p>
          <a:p>
            <a:endParaRPr lang="en-US" dirty="0"/>
          </a:p>
          <a:p>
            <a:r>
              <a:rPr lang="en-US" dirty="0"/>
              <a:t>Digital Divide</a:t>
            </a:r>
          </a:p>
          <a:p>
            <a:endParaRPr lang="en-US" dirty="0"/>
          </a:p>
        </p:txBody>
      </p:sp>
      <p:sp>
        <p:nvSpPr>
          <p:cNvPr id="4" name="Slide Number Placeholder 3">
            <a:extLst>
              <a:ext uri="{FF2B5EF4-FFF2-40B4-BE49-F238E27FC236}">
                <a16:creationId xmlns:a16="http://schemas.microsoft.com/office/drawing/2014/main" id="{7DCC833A-C006-A2AB-28C1-FB71C741B2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40971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A137-BA73-2D83-9E5E-73B03B25678A}"/>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A29D1AEC-3F6F-F657-94D8-51B87303408D}"/>
              </a:ext>
            </a:extLst>
          </p:cNvPr>
          <p:cNvSpPr>
            <a:spLocks noGrp="1"/>
          </p:cNvSpPr>
          <p:nvPr>
            <p:ph type="body" idx="1"/>
          </p:nvPr>
        </p:nvSpPr>
        <p:spPr/>
        <p:txBody>
          <a:bodyPr>
            <a:normAutofit fontScale="77500" lnSpcReduction="20000"/>
          </a:bodyPr>
          <a:lstStyle/>
          <a:p>
            <a:r>
              <a:rPr lang="en-US" dirty="0"/>
              <a:t>Emerging adults are disproportionately represented in SUD treatment and recovery support settings</a:t>
            </a:r>
          </a:p>
          <a:p>
            <a:endParaRPr lang="en-US" dirty="0"/>
          </a:p>
          <a:p>
            <a:r>
              <a:rPr lang="en-US" dirty="0"/>
              <a:t>They benefit from earlier intervention but can pose unique challenges</a:t>
            </a:r>
          </a:p>
          <a:p>
            <a:endParaRPr lang="en-US" dirty="0"/>
          </a:p>
          <a:p>
            <a:r>
              <a:rPr lang="en-US" dirty="0"/>
              <a:t>Innovative, developmentally sensitive strategies can help address these challenges</a:t>
            </a:r>
          </a:p>
          <a:p>
            <a:endParaRPr lang="en-US" dirty="0"/>
          </a:p>
          <a:p>
            <a:r>
              <a:rPr lang="en-US" dirty="0"/>
              <a:t>Attending to social network changes – in ways consistent with their digitally-immersed day-to-day lives – may be especially helpful</a:t>
            </a:r>
          </a:p>
          <a:p>
            <a:endParaRPr lang="en-US" dirty="0"/>
          </a:p>
        </p:txBody>
      </p:sp>
      <p:sp>
        <p:nvSpPr>
          <p:cNvPr id="4" name="Slide Number Placeholder 3">
            <a:extLst>
              <a:ext uri="{FF2B5EF4-FFF2-40B4-BE49-F238E27FC236}">
                <a16:creationId xmlns:a16="http://schemas.microsoft.com/office/drawing/2014/main" id="{766D426A-341A-C9AF-4624-0B125AA672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41099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2189-FB06-FECD-25B5-2EE5CC11EF57}"/>
              </a:ext>
            </a:extLst>
          </p:cNvPr>
          <p:cNvSpPr>
            <a:spLocks noGrp="1"/>
          </p:cNvSpPr>
          <p:nvPr>
            <p:ph type="title"/>
          </p:nvPr>
        </p:nvSpPr>
        <p:spPr/>
        <p:txBody>
          <a:bodyPr/>
          <a:lstStyle/>
          <a:p>
            <a:r>
              <a:rPr lang="en-US" dirty="0"/>
              <a:t>Questions and Comments</a:t>
            </a:r>
          </a:p>
        </p:txBody>
      </p:sp>
      <p:sp>
        <p:nvSpPr>
          <p:cNvPr id="3" name="Text Placeholder 2">
            <a:extLst>
              <a:ext uri="{FF2B5EF4-FFF2-40B4-BE49-F238E27FC236}">
                <a16:creationId xmlns:a16="http://schemas.microsoft.com/office/drawing/2014/main" id="{E4303126-2520-2A57-ACFA-90196781FF25}"/>
              </a:ext>
            </a:extLst>
          </p:cNvPr>
          <p:cNvSpPr>
            <a:spLocks noGrp="1"/>
          </p:cNvSpPr>
          <p:nvPr>
            <p:ph type="body" idx="1"/>
          </p:nvPr>
        </p:nvSpPr>
        <p:spPr/>
        <p:txBody>
          <a:bodyPr/>
          <a:lstStyle/>
          <a:p>
            <a:r>
              <a:rPr lang="en-US" dirty="0"/>
              <a:t>e.g., What challenges have you experienced working with emerging adults?</a:t>
            </a:r>
          </a:p>
          <a:p>
            <a:r>
              <a:rPr lang="en-US" dirty="0"/>
              <a:t>e.g., What strategies do you use to address </a:t>
            </a:r>
            <a:r>
              <a:rPr lang="en-US"/>
              <a:t>these challenges?</a:t>
            </a:r>
            <a:endParaRPr lang="en-US" dirty="0"/>
          </a:p>
          <a:p>
            <a:r>
              <a:rPr lang="en-US" dirty="0"/>
              <a:t>e.g., What do you find </a:t>
            </a:r>
            <a:r>
              <a:rPr lang="en-US" u="sng" dirty="0"/>
              <a:t>rewarding</a:t>
            </a:r>
            <a:r>
              <a:rPr lang="en-US" dirty="0"/>
              <a:t> about working with emerging adults? </a:t>
            </a:r>
          </a:p>
        </p:txBody>
      </p:sp>
      <p:sp>
        <p:nvSpPr>
          <p:cNvPr id="4" name="Slide Number Placeholder 3">
            <a:extLst>
              <a:ext uri="{FF2B5EF4-FFF2-40B4-BE49-F238E27FC236}">
                <a16:creationId xmlns:a16="http://schemas.microsoft.com/office/drawing/2014/main" id="{EE220054-C6E0-A6A3-5A50-F06BE04573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4717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2800"/>
              <a:buFont typeface="Montserrat"/>
              <a:buNone/>
            </a:pPr>
            <a:r>
              <a:rPr lang="en-US" sz="2800" i="1"/>
              <a:t>Approach: To build on existing efforts, enhance, refine and fill in gaps when needed while avoiding duplication and not </a:t>
            </a:r>
            <a:br>
              <a:rPr lang="en-US" sz="2800" i="1"/>
            </a:br>
            <a:r>
              <a:rPr lang="en-US" sz="2800" i="1"/>
              <a:t>“recreating the wheel.”</a:t>
            </a:r>
            <a:br>
              <a:rPr lang="en-US" i="1"/>
            </a:b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489423A7-8855-41D5-8305-C51AFE039090}"/>
              </a:ext>
            </a:extLst>
          </p:cNvPr>
          <p:cNvPicPr>
            <a:picLocks noChangeAspect="1"/>
          </p:cNvPicPr>
          <p:nvPr/>
        </p:nvPicPr>
        <p:blipFill>
          <a:blip r:embed="rId4"/>
          <a:stretch>
            <a:fillRect/>
          </a:stretch>
        </p:blipFill>
        <p:spPr>
          <a:xfrm>
            <a:off x="5732644" y="5164110"/>
            <a:ext cx="3411356" cy="1353538"/>
          </a:xfrm>
          <a:prstGeom prst="rect">
            <a:avLst/>
          </a:prstGeom>
          <a:solidFill>
            <a:schemeClr val="bg1"/>
          </a:solidFill>
        </p:spPr>
      </p:pic>
      <p:sp>
        <p:nvSpPr>
          <p:cNvPr id="2" name="TextBox 1">
            <a:extLst>
              <a:ext uri="{FF2B5EF4-FFF2-40B4-BE49-F238E27FC236}">
                <a16:creationId xmlns:a16="http://schemas.microsoft.com/office/drawing/2014/main" id="{10D84940-4BF8-4359-B2E2-040040488D92}"/>
              </a:ext>
            </a:extLst>
          </p:cNvPr>
          <p:cNvSpPr txBox="1"/>
          <p:nvPr/>
        </p:nvSpPr>
        <p:spPr>
          <a:xfrm>
            <a:off x="0" y="653143"/>
            <a:ext cx="3675017" cy="738664"/>
          </a:xfrm>
          <a:prstGeom prst="rect">
            <a:avLst/>
          </a:prstGeom>
          <a:noFill/>
        </p:spPr>
        <p:txBody>
          <a:bodyPr wrap="square" rtlCol="0">
            <a:spAutoFit/>
          </a:bodyPr>
          <a:lstStyle/>
          <a:p>
            <a:r>
              <a:rPr lang="en-US" u="sng" dirty="0"/>
              <a:t>Contact</a:t>
            </a:r>
          </a:p>
          <a:p>
            <a:r>
              <a:rPr lang="en-US" dirty="0"/>
              <a:t>Brandon Bergman</a:t>
            </a:r>
          </a:p>
          <a:p>
            <a:r>
              <a:rPr lang="en-US" dirty="0" err="1"/>
              <a:t>bgbergman@mgh.harvard.edu</a:t>
            </a:r>
            <a:endParaRPr lang="en-US" dirty="0"/>
          </a:p>
        </p:txBody>
      </p:sp>
    </p:spTree>
    <p:extLst>
      <p:ext uri="{BB962C8B-B14F-4D97-AF65-F5344CB8AC3E}">
        <p14:creationId xmlns:p14="http://schemas.microsoft.com/office/powerpoint/2010/main" val="370538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7"/>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102" name="Google Shape;102;p7"/>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Overall Mission</a:t>
            </a:r>
            <a:endParaRPr/>
          </a:p>
        </p:txBody>
      </p:sp>
      <p:sp>
        <p:nvSpPr>
          <p:cNvPr id="103" name="Google Shape;103;p7"/>
          <p:cNvSpPr txBox="1">
            <a:spLocks noGrp="1"/>
          </p:cNvSpPr>
          <p:nvPr>
            <p:ph type="body" idx="1"/>
          </p:nvPr>
        </p:nvSpPr>
        <p:spPr>
          <a:xfrm>
            <a:off x="961697" y="2105387"/>
            <a:ext cx="6385560" cy="26091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20"/>
              <a:buNone/>
            </a:pPr>
            <a:r>
              <a:rPr lang="en-US"/>
              <a:t>To provide training and technical assistance via local experts to enhance </a:t>
            </a:r>
            <a:r>
              <a:rPr lang="en-US" b="1"/>
              <a:t>prevention</a:t>
            </a:r>
            <a:r>
              <a:rPr lang="en-US"/>
              <a:t>, </a:t>
            </a:r>
            <a:r>
              <a:rPr lang="en-US" b="1"/>
              <a:t>harm reduction</a:t>
            </a:r>
            <a:r>
              <a:rPr lang="en-US"/>
              <a:t>, </a:t>
            </a:r>
            <a:r>
              <a:rPr lang="en-US" b="1"/>
              <a:t>treatment </a:t>
            </a:r>
            <a:r>
              <a:rPr lang="en-US"/>
              <a:t>(especially medications like buprenorphine, naltrexone and methadone) and </a:t>
            </a:r>
            <a:r>
              <a:rPr lang="en-US" b="1"/>
              <a:t>recovery</a:t>
            </a:r>
            <a:r>
              <a:rPr lang="en-US" b="1" i="1"/>
              <a:t> </a:t>
            </a:r>
            <a:r>
              <a:rPr lang="en-US"/>
              <a:t>efforts across the country addressing state and local - specific needs.</a:t>
            </a:r>
            <a:endParaRPr/>
          </a:p>
        </p:txBody>
      </p:sp>
      <p:sp>
        <p:nvSpPr>
          <p:cNvPr id="104" name="Google Shape;10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E286E-5AB7-BE38-8E17-A3ED03D147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Online Media 5" descr="Opioid Response Network Explainer">
            <a:hlinkClick r:id="" action="ppaction://media"/>
            <a:extLst>
              <a:ext uri="{FF2B5EF4-FFF2-40B4-BE49-F238E27FC236}">
                <a16:creationId xmlns:a16="http://schemas.microsoft.com/office/drawing/2014/main" id="{59E301DD-DE5A-E246-540A-C49BB5D40D22}"/>
              </a:ext>
            </a:extLst>
          </p:cNvPr>
          <p:cNvPicPr>
            <a:picLocks noRot="1" noChangeAspect="1"/>
          </p:cNvPicPr>
          <p:nvPr>
            <a:videoFile r:link="rId1"/>
          </p:nvPr>
        </p:nvPicPr>
        <p:blipFill>
          <a:blip r:embed="rId3"/>
          <a:stretch>
            <a:fillRect/>
          </a:stretch>
        </p:blipFill>
        <p:spPr>
          <a:xfrm>
            <a:off x="146205" y="928426"/>
            <a:ext cx="8851589" cy="5001148"/>
          </a:xfrm>
          <a:prstGeom prst="rect">
            <a:avLst/>
          </a:prstGeom>
        </p:spPr>
      </p:pic>
    </p:spTree>
    <p:extLst>
      <p:ext uri="{BB962C8B-B14F-4D97-AF65-F5344CB8AC3E}">
        <p14:creationId xmlns:p14="http://schemas.microsoft.com/office/powerpoint/2010/main" val="6271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Contact the </a:t>
            </a:r>
            <a:br>
              <a:rPr lang="en-US"/>
            </a:br>
            <a:r>
              <a:rPr lang="en-US"/>
              <a:t>Opioid Response Network</a:t>
            </a:r>
            <a:endParaRPr/>
          </a:p>
        </p:txBody>
      </p:sp>
      <p:sp>
        <p:nvSpPr>
          <p:cNvPr id="83" name="Google Shape;83;p4"/>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a:t>To ask questions or submit a request for technical assistance: </a:t>
            </a:r>
            <a:endParaRPr/>
          </a:p>
          <a:p>
            <a:pPr marL="461963" lvl="0" indent="-370521" algn="l" rtl="0">
              <a:lnSpc>
                <a:spcPct val="100000"/>
              </a:lnSpc>
              <a:spcBef>
                <a:spcPts val="1200"/>
              </a:spcBef>
              <a:spcAft>
                <a:spcPts val="0"/>
              </a:spcAft>
              <a:buSzPts val="1440"/>
              <a:buNone/>
            </a:pPr>
            <a:endParaRPr sz="1600"/>
          </a:p>
          <a:p>
            <a:pPr marL="1373188" lvl="2" indent="-228600" algn="l" rtl="0">
              <a:lnSpc>
                <a:spcPct val="100000"/>
              </a:lnSpc>
              <a:spcBef>
                <a:spcPts val="600"/>
              </a:spcBef>
              <a:spcAft>
                <a:spcPts val="0"/>
              </a:spcAft>
              <a:buSzPts val="2800"/>
              <a:buChar char="•"/>
            </a:pPr>
            <a:r>
              <a:rPr lang="en-US" sz="2800"/>
              <a:t>Visit www.OpioidResponseNetwork.org </a:t>
            </a:r>
            <a:endParaRPr/>
          </a:p>
          <a:p>
            <a:pPr marL="1373188" lvl="2" indent="-228600" algn="l" rtl="0">
              <a:lnSpc>
                <a:spcPct val="100000"/>
              </a:lnSpc>
              <a:spcBef>
                <a:spcPts val="600"/>
              </a:spcBef>
              <a:spcAft>
                <a:spcPts val="0"/>
              </a:spcAft>
              <a:buSzPts val="2800"/>
              <a:buChar char="•"/>
            </a:pPr>
            <a:r>
              <a:rPr lang="en-US" sz="2800"/>
              <a:t>Email orn@aaap.org </a:t>
            </a:r>
            <a:endParaRPr/>
          </a:p>
          <a:p>
            <a:pPr marL="0" lvl="0" indent="0" algn="l" rtl="0">
              <a:lnSpc>
                <a:spcPct val="100000"/>
              </a:lnSpc>
              <a:spcBef>
                <a:spcPts val="1200"/>
              </a:spcBef>
              <a:spcAft>
                <a:spcPts val="0"/>
              </a:spcAft>
              <a:buSzPts val="2070"/>
              <a:buNone/>
            </a:pPr>
            <a:endParaRPr sz="2300"/>
          </a:p>
        </p:txBody>
      </p:sp>
      <p:sp>
        <p:nvSpPr>
          <p:cNvPr id="84" name="Google Shape;8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BC17-6471-6E71-4432-DAF2C1E51522}"/>
              </a:ext>
            </a:extLst>
          </p:cNvPr>
          <p:cNvSpPr>
            <a:spLocks noGrp="1"/>
          </p:cNvSpPr>
          <p:nvPr>
            <p:ph type="title"/>
          </p:nvPr>
        </p:nvSpPr>
        <p:spPr/>
        <p:txBody>
          <a:bodyPr/>
          <a:lstStyle/>
          <a:p>
            <a:r>
              <a:rPr lang="en-US" dirty="0"/>
              <a:t>Recovery Science Series Webinars – Past Events</a:t>
            </a:r>
          </a:p>
        </p:txBody>
      </p:sp>
      <p:sp>
        <p:nvSpPr>
          <p:cNvPr id="3" name="Text Placeholder 2">
            <a:extLst>
              <a:ext uri="{FF2B5EF4-FFF2-40B4-BE49-F238E27FC236}">
                <a16:creationId xmlns:a16="http://schemas.microsoft.com/office/drawing/2014/main" id="{CCD50475-28A2-5421-0916-26D80FD1B90C}"/>
              </a:ext>
            </a:extLst>
          </p:cNvPr>
          <p:cNvSpPr>
            <a:spLocks noGrp="1"/>
          </p:cNvSpPr>
          <p:nvPr>
            <p:ph type="body" idx="1"/>
          </p:nvPr>
        </p:nvSpPr>
        <p:spPr>
          <a:xfrm>
            <a:off x="457200" y="1401106"/>
            <a:ext cx="8229600" cy="4446760"/>
          </a:xfrm>
        </p:spPr>
        <p:txBody>
          <a:bodyPr>
            <a:noAutofit/>
          </a:bodyPr>
          <a:lstStyle/>
          <a:p>
            <a:pPr marL="342900" lvl="0" indent="-342900">
              <a:lnSpc>
                <a:spcPct val="120000"/>
              </a:lnSpc>
              <a:buFont typeface="+mj-lt"/>
              <a:buAutoNum type="arabicPeriod"/>
            </a:pPr>
            <a:r>
              <a:rPr lang="en-US" sz="800" dirty="0">
                <a:solidFill>
                  <a:schemeClr val="tx1"/>
                </a:solidFill>
              </a:rPr>
              <a:t>Recovery Support Services: Science and Practice, John Kelly, Ph.D.</a:t>
            </a:r>
          </a:p>
          <a:p>
            <a:pPr marL="342900" lvl="0" indent="-342900">
              <a:lnSpc>
                <a:spcPct val="120000"/>
              </a:lnSpc>
              <a:buFont typeface="+mj-lt"/>
              <a:buAutoNum type="arabicPeriod"/>
            </a:pPr>
            <a:r>
              <a:rPr lang="en-US" sz="800" dirty="0">
                <a:solidFill>
                  <a:schemeClr val="tx1"/>
                </a:solidFill>
              </a:rPr>
              <a:t>Understanding and Addressing Substance Use Disorder Stigma in Clinical Care Settings, John Kelly, Ph.D.</a:t>
            </a:r>
          </a:p>
          <a:p>
            <a:pPr marL="342900" lvl="0" indent="-342900">
              <a:lnSpc>
                <a:spcPct val="120000"/>
              </a:lnSpc>
              <a:buFont typeface="+mj-lt"/>
              <a:buAutoNum type="arabicPeriod"/>
            </a:pPr>
            <a:r>
              <a:rPr lang="en-US" sz="800" dirty="0">
                <a:solidFill>
                  <a:schemeClr val="tx1"/>
                </a:solidFill>
              </a:rPr>
              <a:t>Digital Recovery Support Services, Brandon Bergman, Ph.D.</a:t>
            </a:r>
          </a:p>
          <a:p>
            <a:pPr marL="342900" lvl="0" indent="-342900">
              <a:lnSpc>
                <a:spcPct val="120000"/>
              </a:lnSpc>
              <a:buFont typeface="+mj-lt"/>
              <a:buAutoNum type="arabicPeriod"/>
            </a:pPr>
            <a:r>
              <a:rPr lang="en-US" sz="800" dirty="0">
                <a:solidFill>
                  <a:schemeClr val="tx1"/>
                </a:solidFill>
              </a:rPr>
              <a:t>Using Recovery Science to Dismantle Racial Inequities in Opioid Use Disorder, Corrie Vilsaint, Ph.D.</a:t>
            </a:r>
          </a:p>
          <a:p>
            <a:pPr marL="342900" indent="-342900">
              <a:lnSpc>
                <a:spcPct val="120000"/>
              </a:lnSpc>
              <a:buFont typeface="+mj-lt"/>
              <a:buAutoNum type="arabicPeriod"/>
            </a:pPr>
            <a:r>
              <a:rPr lang="en-US" sz="800" dirty="0">
                <a:solidFill>
                  <a:schemeClr val="tx1"/>
                </a:solidFill>
              </a:rPr>
              <a:t>Examining Opioid Use Disorder Through the Lens of Recovery, Lauren A. Hoffman, Ph.D. </a:t>
            </a:r>
          </a:p>
          <a:p>
            <a:pPr marL="342900" lvl="0" indent="-342900">
              <a:lnSpc>
                <a:spcPct val="120000"/>
              </a:lnSpc>
              <a:buFont typeface="+mj-lt"/>
              <a:buAutoNum type="arabicPeriod"/>
            </a:pPr>
            <a:r>
              <a:rPr lang="en-US" sz="800" dirty="0">
                <a:solidFill>
                  <a:schemeClr val="tx1"/>
                </a:solidFill>
              </a:rPr>
              <a:t>Recovery Community Organizations (RCOs): The Hub of Recovery Support in the Community, Patty McCarthy and Philip Rutherford, Faces &amp; Voices of Recovery</a:t>
            </a:r>
          </a:p>
          <a:p>
            <a:pPr marL="342900" indent="-342900">
              <a:lnSpc>
                <a:spcPct val="120000"/>
              </a:lnSpc>
              <a:buFont typeface="+mj-lt"/>
              <a:buAutoNum type="arabicPeriod"/>
            </a:pPr>
            <a:r>
              <a:rPr lang="en-US" sz="800" dirty="0">
                <a:solidFill>
                  <a:schemeClr val="tx1"/>
                </a:solidFill>
              </a:rPr>
              <a:t>Recovery High Schools as a Protective Factor against the Progression of Substance Use &amp; Co-Occurring Disorders, Andrew Finch, Ph.D.</a:t>
            </a:r>
          </a:p>
          <a:p>
            <a:pPr marL="342900" indent="-342900">
              <a:lnSpc>
                <a:spcPct val="120000"/>
              </a:lnSpc>
              <a:buFont typeface="+mj-lt"/>
              <a:buAutoNum type="arabicPeriod"/>
            </a:pPr>
            <a:r>
              <a:rPr lang="en-US" sz="800" b="0" i="0" u="none" strike="noStrike" dirty="0">
                <a:solidFill>
                  <a:schemeClr val="tx1"/>
                </a:solidFill>
                <a:effectLst/>
              </a:rPr>
              <a:t>Collegiate Recovery: From Science to Policy</a:t>
            </a:r>
            <a:r>
              <a:rPr lang="en-US" sz="800" dirty="0">
                <a:solidFill>
                  <a:schemeClr val="tx1"/>
                </a:solidFill>
              </a:rPr>
              <a:t>, Noel Vest, Ph.D.</a:t>
            </a:r>
          </a:p>
          <a:p>
            <a:pPr marL="342900" indent="-342900">
              <a:lnSpc>
                <a:spcPct val="120000"/>
              </a:lnSpc>
              <a:buFont typeface="+mj-lt"/>
              <a:buAutoNum type="arabicPeriod"/>
            </a:pPr>
            <a:r>
              <a:rPr lang="en-US" sz="800" dirty="0">
                <a:solidFill>
                  <a:schemeClr val="tx1"/>
                </a:solidFill>
              </a:rPr>
              <a:t>Mutual Help Groups as an Addiction Recovery Resource, Keith Humphreys, Ph.D.</a:t>
            </a:r>
          </a:p>
          <a:p>
            <a:pPr marL="342900" indent="-342900">
              <a:lnSpc>
                <a:spcPct val="120000"/>
              </a:lnSpc>
              <a:buFont typeface="+mj-lt"/>
              <a:buAutoNum type="arabicPeriod"/>
            </a:pPr>
            <a:r>
              <a:rPr lang="en-US" sz="800" dirty="0">
                <a:solidFill>
                  <a:schemeClr val="tx1"/>
                </a:solidFill>
              </a:rPr>
              <a:t>Recovery Homes: Potential and Future Challenges, Leonard Jason, Ph.D.</a:t>
            </a:r>
          </a:p>
          <a:p>
            <a:pPr marL="342900" indent="-342900">
              <a:lnSpc>
                <a:spcPct val="120000"/>
              </a:lnSpc>
              <a:buFont typeface="+mj-lt"/>
              <a:buAutoNum type="arabicPeriod"/>
            </a:pPr>
            <a:r>
              <a:rPr lang="en-US" sz="800" dirty="0">
                <a:solidFill>
                  <a:schemeClr val="tx1"/>
                </a:solidFill>
              </a:rPr>
              <a:t>Building Adolescent and Family Recovery Capital Through Community Supports, Emily Hennessy, Ph.D.</a:t>
            </a:r>
          </a:p>
          <a:p>
            <a:pPr marL="342900" indent="-342900">
              <a:lnSpc>
                <a:spcPct val="120000"/>
              </a:lnSpc>
              <a:buFont typeface="+mj-lt"/>
              <a:buAutoNum type="arabicPeriod"/>
            </a:pPr>
            <a:r>
              <a:rPr lang="en-US" sz="800" dirty="0">
                <a:solidFill>
                  <a:schemeClr val="tx1"/>
                </a:solidFill>
              </a:rPr>
              <a:t>Incorporating Recovery Coaches into General Medical Settings, Dr. Sarah Wakeman and Windia Rodriguez</a:t>
            </a:r>
          </a:p>
          <a:p>
            <a:pPr marL="342900" indent="-342900">
              <a:lnSpc>
                <a:spcPct val="120000"/>
              </a:lnSpc>
              <a:buFont typeface="+mj-lt"/>
              <a:buAutoNum type="arabicPeriod"/>
            </a:pPr>
            <a:r>
              <a:rPr lang="en-US" sz="800" dirty="0">
                <a:solidFill>
                  <a:schemeClr val="tx1"/>
                </a:solidFill>
              </a:rPr>
              <a:t>Considerations for Addressing Substance Use Disorder in Emerging Adults, Ashli Sheidow, Ph.D.</a:t>
            </a:r>
          </a:p>
          <a:p>
            <a:pPr marL="342900" indent="-342900">
              <a:lnSpc>
                <a:spcPct val="120000"/>
              </a:lnSpc>
              <a:buFont typeface="+mj-lt"/>
              <a:buAutoNum type="arabicPeriod"/>
            </a:pPr>
            <a:r>
              <a:rPr lang="en-US" sz="800" dirty="0">
                <a:solidFill>
                  <a:schemeClr val="tx1"/>
                </a:solidFill>
              </a:rPr>
              <a:t>Integrating Behavioral Therapy with Pharmacotherapy in Treating Patients with Substance Use Disorders, Roger Weiss, M.D.</a:t>
            </a:r>
          </a:p>
          <a:p>
            <a:pPr marL="342900" indent="-342900">
              <a:lnSpc>
                <a:spcPct val="120000"/>
              </a:lnSpc>
              <a:buFont typeface="+mj-lt"/>
              <a:buAutoNum type="arabicPeriod"/>
            </a:pPr>
            <a:r>
              <a:rPr lang="en-US" sz="800" dirty="0">
                <a:solidFill>
                  <a:schemeClr val="tx1"/>
                </a:solidFill>
              </a:rPr>
              <a:t>Medications for Stimulant Use Disorder: Evidence, Infrastructure and Cultural Factors that Support Whole Person Care, Steve Shoptaw, Ph.D.</a:t>
            </a:r>
          </a:p>
          <a:p>
            <a:pPr marL="342900" indent="-342900">
              <a:lnSpc>
                <a:spcPct val="120000"/>
              </a:lnSpc>
              <a:buFont typeface="+mj-lt"/>
              <a:buAutoNum type="arabicPeriod"/>
            </a:pPr>
            <a:r>
              <a:rPr lang="en-US" sz="800" dirty="0">
                <a:solidFill>
                  <a:schemeClr val="tx1"/>
                </a:solidFill>
              </a:rPr>
              <a:t>Recovery Coaches: What Do They Do, Where Are They Being Utilized, Are They Effective?, David Eddie, Ph.D. </a:t>
            </a:r>
          </a:p>
          <a:p>
            <a:pPr marL="342900" indent="-342900">
              <a:lnSpc>
                <a:spcPct val="120000"/>
              </a:lnSpc>
              <a:buFont typeface="+mj-lt"/>
              <a:buAutoNum type="arabicPeriod"/>
            </a:pPr>
            <a:endParaRPr lang="en-US" sz="800" dirty="0">
              <a:solidFill>
                <a:schemeClr val="tx1"/>
              </a:solidFill>
            </a:endParaRPr>
          </a:p>
          <a:p>
            <a:pPr marL="342900" indent="-342900">
              <a:lnSpc>
                <a:spcPct val="120000"/>
              </a:lnSpc>
              <a:buFont typeface="+mj-lt"/>
              <a:buAutoNum type="arabicPeriod"/>
            </a:pPr>
            <a:endParaRPr lang="en-US" sz="800" dirty="0">
              <a:solidFill>
                <a:schemeClr val="tx1"/>
              </a:solidFill>
            </a:endParaRPr>
          </a:p>
          <a:p>
            <a:endParaRPr lang="en-US" sz="800" dirty="0">
              <a:solidFill>
                <a:schemeClr val="tx1"/>
              </a:solidFill>
            </a:endParaRPr>
          </a:p>
          <a:p>
            <a:endParaRPr lang="en-US" sz="800" dirty="0">
              <a:solidFill>
                <a:schemeClr val="tx1"/>
              </a:solidFill>
            </a:endParaRPr>
          </a:p>
        </p:txBody>
      </p:sp>
      <p:sp>
        <p:nvSpPr>
          <p:cNvPr id="4" name="Slide Number Placeholder 3">
            <a:extLst>
              <a:ext uri="{FF2B5EF4-FFF2-40B4-BE49-F238E27FC236}">
                <a16:creationId xmlns:a16="http://schemas.microsoft.com/office/drawing/2014/main" id="{18062E10-10BD-297F-8E45-2D7BC8634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69962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F438-7940-B678-9D76-21A89953A3DF}"/>
              </a:ext>
            </a:extLst>
          </p:cNvPr>
          <p:cNvSpPr>
            <a:spLocks noGrp="1"/>
          </p:cNvSpPr>
          <p:nvPr>
            <p:ph type="title"/>
          </p:nvPr>
        </p:nvSpPr>
        <p:spPr/>
        <p:txBody>
          <a:bodyPr/>
          <a:lstStyle/>
          <a:p>
            <a:r>
              <a:rPr lang="en-US" dirty="0"/>
              <a:t>Polling Questions</a:t>
            </a:r>
          </a:p>
        </p:txBody>
      </p:sp>
      <p:sp>
        <p:nvSpPr>
          <p:cNvPr id="4" name="Slide Number Placeholder 3">
            <a:extLst>
              <a:ext uri="{FF2B5EF4-FFF2-40B4-BE49-F238E27FC236}">
                <a16:creationId xmlns:a16="http://schemas.microsoft.com/office/drawing/2014/main" id="{0ED55DA6-F4BA-4F3F-68F9-5F0DEA1DB0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Rounded Rectangle 4">
            <a:extLst>
              <a:ext uri="{FF2B5EF4-FFF2-40B4-BE49-F238E27FC236}">
                <a16:creationId xmlns:a16="http://schemas.microsoft.com/office/drawing/2014/main" id="{69FCF5AA-8961-AE55-859B-FE070D5684EE}"/>
              </a:ext>
            </a:extLst>
          </p:cNvPr>
          <p:cNvSpPr/>
          <p:nvPr/>
        </p:nvSpPr>
        <p:spPr>
          <a:xfrm>
            <a:off x="426903" y="1925662"/>
            <a:ext cx="8290193" cy="98702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A3289F0-E0D1-2BF2-AF9F-DB82512EFDBE}"/>
              </a:ext>
            </a:extLst>
          </p:cNvPr>
          <p:cNvSpPr/>
          <p:nvPr/>
        </p:nvSpPr>
        <p:spPr>
          <a:xfrm>
            <a:off x="426903" y="4152808"/>
            <a:ext cx="8290193" cy="98702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owser window with solid fill">
            <a:extLst>
              <a:ext uri="{FF2B5EF4-FFF2-40B4-BE49-F238E27FC236}">
                <a16:creationId xmlns:a16="http://schemas.microsoft.com/office/drawing/2014/main" id="{B73F8AE0-2080-F361-13D2-789A55A6C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485" y="1981425"/>
            <a:ext cx="875498" cy="875498"/>
          </a:xfrm>
          <a:prstGeom prst="rect">
            <a:avLst/>
          </a:prstGeom>
        </p:spPr>
      </p:pic>
      <p:pic>
        <p:nvPicPr>
          <p:cNvPr id="8" name="Graphic 7" descr="Question Mark with solid fill">
            <a:extLst>
              <a:ext uri="{FF2B5EF4-FFF2-40B4-BE49-F238E27FC236}">
                <a16:creationId xmlns:a16="http://schemas.microsoft.com/office/drawing/2014/main" id="{512A5A03-354B-0A39-55FE-1EAA70E962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468" y="3015210"/>
            <a:ext cx="875498" cy="875498"/>
          </a:xfrm>
          <a:prstGeom prst="rect">
            <a:avLst/>
          </a:prstGeom>
        </p:spPr>
      </p:pic>
      <p:pic>
        <p:nvPicPr>
          <p:cNvPr id="9" name="Graphic 8" descr="Customer review with solid fill">
            <a:extLst>
              <a:ext uri="{FF2B5EF4-FFF2-40B4-BE49-F238E27FC236}">
                <a16:creationId xmlns:a16="http://schemas.microsoft.com/office/drawing/2014/main" id="{87E39FB5-8AEF-390C-F08F-171873ADAD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485" y="4192216"/>
            <a:ext cx="875498" cy="875498"/>
          </a:xfrm>
          <a:prstGeom prst="rect">
            <a:avLst/>
          </a:prstGeom>
        </p:spPr>
      </p:pic>
      <p:pic>
        <p:nvPicPr>
          <p:cNvPr id="10" name="Graphic 9" descr="User with solid fill">
            <a:extLst>
              <a:ext uri="{FF2B5EF4-FFF2-40B4-BE49-F238E27FC236}">
                <a16:creationId xmlns:a16="http://schemas.microsoft.com/office/drawing/2014/main" id="{B173EEBD-8A17-662B-5602-4141150CCE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954" y="5128387"/>
            <a:ext cx="836595" cy="836595"/>
          </a:xfrm>
          <a:prstGeom prst="rect">
            <a:avLst/>
          </a:prstGeom>
        </p:spPr>
      </p:pic>
      <p:sp>
        <p:nvSpPr>
          <p:cNvPr id="13" name="TextBox 12">
            <a:extLst>
              <a:ext uri="{FF2B5EF4-FFF2-40B4-BE49-F238E27FC236}">
                <a16:creationId xmlns:a16="http://schemas.microsoft.com/office/drawing/2014/main" id="{85D3AD07-1D39-18F8-9EF3-FAAD4D2AF392}"/>
              </a:ext>
            </a:extLst>
          </p:cNvPr>
          <p:cNvSpPr txBox="1"/>
          <p:nvPr/>
        </p:nvSpPr>
        <p:spPr>
          <a:xfrm>
            <a:off x="1366952" y="1994165"/>
            <a:ext cx="7288174" cy="612347"/>
          </a:xfrm>
          <a:prstGeom prst="rect">
            <a:avLst/>
          </a:prstGeom>
          <a:noFill/>
        </p:spPr>
        <p:txBody>
          <a:bodyPr wrap="square">
            <a:spAutoFit/>
          </a:bodyPr>
          <a:lstStyle/>
          <a:p>
            <a:pPr>
              <a:lnSpc>
                <a:spcPct val="200000"/>
              </a:lnSpc>
              <a:buFont typeface="Arial" panose="020B0604020202020204" pitchFamily="34" charset="0"/>
              <a:buNone/>
            </a:pPr>
            <a:r>
              <a:rPr lang="en-US" sz="2000" dirty="0"/>
              <a:t>A pop-up Zoom window will appear with the poll questions</a:t>
            </a:r>
          </a:p>
        </p:txBody>
      </p:sp>
      <p:sp>
        <p:nvSpPr>
          <p:cNvPr id="15" name="TextBox 14">
            <a:extLst>
              <a:ext uri="{FF2B5EF4-FFF2-40B4-BE49-F238E27FC236}">
                <a16:creationId xmlns:a16="http://schemas.microsoft.com/office/drawing/2014/main" id="{7FD66928-6A33-DCDB-D3B0-7E8254B0FB42}"/>
              </a:ext>
            </a:extLst>
          </p:cNvPr>
          <p:cNvSpPr txBox="1"/>
          <p:nvPr/>
        </p:nvSpPr>
        <p:spPr>
          <a:xfrm>
            <a:off x="1293966" y="2868612"/>
            <a:ext cx="7133422" cy="612347"/>
          </a:xfrm>
          <a:prstGeom prst="rect">
            <a:avLst/>
          </a:prstGeom>
          <a:noFill/>
        </p:spPr>
        <p:txBody>
          <a:bodyPr wrap="square">
            <a:spAutoFit/>
          </a:bodyPr>
          <a:lstStyle/>
          <a:p>
            <a:pPr>
              <a:lnSpc>
                <a:spcPct val="200000"/>
              </a:lnSpc>
              <a:buFont typeface="Arial" panose="020B0604020202020204" pitchFamily="34" charset="0"/>
              <a:buNone/>
            </a:pPr>
            <a:r>
              <a:rPr lang="en-US" sz="2000" dirty="0"/>
              <a:t>You must complete all questions before clicking to submit</a:t>
            </a:r>
          </a:p>
        </p:txBody>
      </p:sp>
      <p:sp>
        <p:nvSpPr>
          <p:cNvPr id="17" name="TextBox 16">
            <a:extLst>
              <a:ext uri="{FF2B5EF4-FFF2-40B4-BE49-F238E27FC236}">
                <a16:creationId xmlns:a16="http://schemas.microsoft.com/office/drawing/2014/main" id="{03F052CE-4641-FB73-116E-26F8D93ACB35}"/>
              </a:ext>
            </a:extLst>
          </p:cNvPr>
          <p:cNvSpPr txBox="1"/>
          <p:nvPr/>
        </p:nvSpPr>
        <p:spPr>
          <a:xfrm>
            <a:off x="1304983" y="3301671"/>
            <a:ext cx="6858000" cy="612347"/>
          </a:xfrm>
          <a:prstGeom prst="rect">
            <a:avLst/>
          </a:prstGeom>
          <a:noFill/>
        </p:spPr>
        <p:txBody>
          <a:bodyPr wrap="square">
            <a:spAutoFit/>
          </a:bodyPr>
          <a:lstStyle/>
          <a:p>
            <a:pPr marL="342900" lvl="2" indent="-342900">
              <a:lnSpc>
                <a:spcPct val="200000"/>
              </a:lnSpc>
              <a:buFont typeface="System Font Regular"/>
              <a:buChar char="⇢"/>
            </a:pPr>
            <a:r>
              <a:rPr lang="en-US" sz="2000" dirty="0"/>
              <a:t>Remember to scroll down to see all the questions!</a:t>
            </a:r>
          </a:p>
        </p:txBody>
      </p:sp>
      <p:sp>
        <p:nvSpPr>
          <p:cNvPr id="19" name="TextBox 18">
            <a:extLst>
              <a:ext uri="{FF2B5EF4-FFF2-40B4-BE49-F238E27FC236}">
                <a16:creationId xmlns:a16="http://schemas.microsoft.com/office/drawing/2014/main" id="{5E51247D-8977-5E90-B5F3-14928579169A}"/>
              </a:ext>
            </a:extLst>
          </p:cNvPr>
          <p:cNvSpPr txBox="1"/>
          <p:nvPr/>
        </p:nvSpPr>
        <p:spPr>
          <a:xfrm>
            <a:off x="1438478" y="4220751"/>
            <a:ext cx="7323116" cy="612347"/>
          </a:xfrm>
          <a:prstGeom prst="rect">
            <a:avLst/>
          </a:prstGeom>
          <a:noFill/>
        </p:spPr>
        <p:txBody>
          <a:bodyPr wrap="square">
            <a:spAutoFit/>
          </a:bodyPr>
          <a:lstStyle/>
          <a:p>
            <a:pPr>
              <a:lnSpc>
                <a:spcPct val="200000"/>
              </a:lnSpc>
              <a:buFont typeface="Arial" panose="020B0604020202020204" pitchFamily="34" charset="0"/>
              <a:buNone/>
            </a:pPr>
            <a:r>
              <a:rPr lang="en-US" sz="2000" dirty="0"/>
              <a:t>We will share the poll results after a few minutes</a:t>
            </a:r>
          </a:p>
        </p:txBody>
      </p:sp>
      <p:sp>
        <p:nvSpPr>
          <p:cNvPr id="21" name="TextBox 20">
            <a:extLst>
              <a:ext uri="{FF2B5EF4-FFF2-40B4-BE49-F238E27FC236}">
                <a16:creationId xmlns:a16="http://schemas.microsoft.com/office/drawing/2014/main" id="{AF77BE9A-993A-14F1-C37E-36F38DBF98D5}"/>
              </a:ext>
            </a:extLst>
          </p:cNvPr>
          <p:cNvSpPr txBox="1"/>
          <p:nvPr/>
        </p:nvSpPr>
        <p:spPr>
          <a:xfrm>
            <a:off x="1366952" y="5189281"/>
            <a:ext cx="4572000" cy="612027"/>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a:ea typeface="+mn-ea"/>
                <a:cs typeface="+mn-cs"/>
              </a:rPr>
              <a:t>Your responses will remain anonymous </a:t>
            </a:r>
          </a:p>
        </p:txBody>
      </p:sp>
    </p:spTree>
    <p:extLst>
      <p:ext uri="{BB962C8B-B14F-4D97-AF65-F5344CB8AC3E}">
        <p14:creationId xmlns:p14="http://schemas.microsoft.com/office/powerpoint/2010/main" val="30568880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090E00909C03479F6A35BD1E0F521B" ma:contentTypeVersion="12" ma:contentTypeDescription="Create a new document." ma:contentTypeScope="" ma:versionID="2a4d6e2022f304e4c5edc3ff21edc070">
  <xsd:schema xmlns:xsd="http://www.w3.org/2001/XMLSchema" xmlns:xs="http://www.w3.org/2001/XMLSchema" xmlns:p="http://schemas.microsoft.com/office/2006/metadata/properties" xmlns:ns2="574319f6-8ebc-42b2-994d-9b39429b10ea" xmlns:ns3="d581307d-76b2-4494-b4aa-c6c1797903cf" targetNamespace="http://schemas.microsoft.com/office/2006/metadata/properties" ma:root="true" ma:fieldsID="2c43a1cf3d7c0e085164810b00750f0a" ns2:_="" ns3:_="">
    <xsd:import namespace="574319f6-8ebc-42b2-994d-9b39429b10ea"/>
    <xsd:import namespace="d581307d-76b2-4494-b4aa-c6c1797903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ExternalShareFolder"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319f6-8ebc-42b2-994d-9b39429b10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ExternalShareFolder" ma:index="12" nillable="true" ma:displayName="External Share Folder" ma:default="0" ma:format="Dropdown" ma:internalName="ExternalShareFolder">
      <xsd:simpleType>
        <xsd:restriction base="dms:Boolea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7aae3ed-a908-48ec-b04f-d98e74cf630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1307d-76b2-4494-b4aa-c6c1797903c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b5f7732-5e05-4bb2-8329-06f2c4cee33e}" ma:internalName="TaxCatchAll" ma:showField="CatchAllData" ma:web="d581307d-76b2-4494-b4aa-c6c1797903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ternalShareFolder xmlns="574319f6-8ebc-42b2-994d-9b39429b10ea">false</ExternalShareFolder>
    <lcf76f155ced4ddcb4097134ff3c332f xmlns="574319f6-8ebc-42b2-994d-9b39429b10ea">
      <Terms xmlns="http://schemas.microsoft.com/office/infopath/2007/PartnerControls"/>
    </lcf76f155ced4ddcb4097134ff3c332f>
    <TaxCatchAll xmlns="d581307d-76b2-4494-b4aa-c6c1797903cf" xsi:nil="true"/>
  </documentManagement>
</p:properties>
</file>

<file path=customXml/itemProps1.xml><?xml version="1.0" encoding="utf-8"?>
<ds:datastoreItem xmlns:ds="http://schemas.openxmlformats.org/officeDocument/2006/customXml" ds:itemID="{76C02A10-72B4-4614-9241-5D0023EB911D}">
  <ds:schemaRefs>
    <ds:schemaRef ds:uri="http://schemas.microsoft.com/sharepoint/v3/contenttype/forms"/>
  </ds:schemaRefs>
</ds:datastoreItem>
</file>

<file path=customXml/itemProps2.xml><?xml version="1.0" encoding="utf-8"?>
<ds:datastoreItem xmlns:ds="http://schemas.openxmlformats.org/officeDocument/2006/customXml" ds:itemID="{6A31F2C1-2280-4392-BFAE-A72B9490E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319f6-8ebc-42b2-994d-9b39429b10ea"/>
    <ds:schemaRef ds:uri="d581307d-76b2-4494-b4aa-c6c17979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CBD02-95AB-4C8D-91C9-9FE5D02237FB}">
  <ds:schemaRefs>
    <ds:schemaRef ds:uri="d581307d-76b2-4494-b4aa-c6c1797903cf"/>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574319f6-8ebc-42b2-994d-9b39429b10ea"/>
  </ds:schemaRefs>
</ds:datastoreItem>
</file>

<file path=docProps/app.xml><?xml version="1.0" encoding="utf-8"?>
<Properties xmlns="http://schemas.openxmlformats.org/officeDocument/2006/extended-properties" xmlns:vt="http://schemas.openxmlformats.org/officeDocument/2006/docPropsVTypes">
  <TotalTime>83</TotalTime>
  <Words>1948</Words>
  <Application>Microsoft Macintosh PowerPoint</Application>
  <PresentationFormat>On-screen Show (4:3)</PresentationFormat>
  <Paragraphs>261</Paragraphs>
  <Slides>40</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Montserrat</vt:lpstr>
      <vt:lpstr>Wingdings</vt:lpstr>
      <vt:lpstr>Noto Sans Symbols</vt:lpstr>
      <vt:lpstr>Segoe UI</vt:lpstr>
      <vt:lpstr>Arial</vt:lpstr>
      <vt:lpstr>System Font Regular</vt:lpstr>
      <vt:lpstr>Office Theme</vt:lpstr>
      <vt:lpstr>The “Age of Feeling In-Between”: Contemporary Strategies to Aid Treatment and Recovery for Emerging Adults with Substance Use Disorder</vt:lpstr>
      <vt:lpstr>Working with communities.</vt:lpstr>
      <vt:lpstr>Working with communities.</vt:lpstr>
      <vt:lpstr>Approach: To build on existing efforts, enhance, refine and fill in gaps when needed while avoiding duplication and not  “recreating the wheel.” </vt:lpstr>
      <vt:lpstr>Overall Mission</vt:lpstr>
      <vt:lpstr>PowerPoint Presentation</vt:lpstr>
      <vt:lpstr>Contact the  Opioid Response Network</vt:lpstr>
      <vt:lpstr>Recovery Science Series Webinars – Past Events</vt:lpstr>
      <vt:lpstr>Polling Questions</vt:lpstr>
      <vt:lpstr>PowerPoint Presentation</vt:lpstr>
      <vt:lpstr>Disclosures</vt:lpstr>
      <vt:lpstr>Objectives/Agenda</vt:lpstr>
      <vt:lpstr>Objectives/Agenda</vt:lpstr>
      <vt:lpstr>The Extension of “Youth”</vt:lpstr>
      <vt:lpstr>Objectives/Agenda</vt:lpstr>
      <vt:lpstr>Emerging Adults Disproportionately Evidence Harmful Substance Use</vt:lpstr>
      <vt:lpstr>Emerging Adults Disproportionately Evidence Harmful Substance Use</vt:lpstr>
      <vt:lpstr>Emerging Adults Disproportionately Evidence Harmful Substance Use</vt:lpstr>
      <vt:lpstr>Entering Recovery as an Emerging Adult is Associated with Better Functioning</vt:lpstr>
      <vt:lpstr>Questions?</vt:lpstr>
      <vt:lpstr>Objectives/Agenda</vt:lpstr>
      <vt:lpstr>Adolescents vs.  Emerging Adults vs. Adults 30+</vt:lpstr>
      <vt:lpstr>Emerging Adults are  Clinically Challenging</vt:lpstr>
      <vt:lpstr>Emerging Adults are  Clinically Challenging</vt:lpstr>
      <vt:lpstr>Questions?</vt:lpstr>
      <vt:lpstr>Objectives/Agenda</vt:lpstr>
      <vt:lpstr>Strategies</vt:lpstr>
      <vt:lpstr>Developmental Framework</vt:lpstr>
      <vt:lpstr>Patient-Centered Approach</vt:lpstr>
      <vt:lpstr>Communication</vt:lpstr>
      <vt:lpstr>Parent Involvement &amp;  Contingency Management</vt:lpstr>
      <vt:lpstr>Contingency Management: In Brief</vt:lpstr>
      <vt:lpstr>Social Network Interventions</vt:lpstr>
      <vt:lpstr>The Power of Social Contagion</vt:lpstr>
      <vt:lpstr>Ways to Leverage Technology in SUD Treatment/Recovery</vt:lpstr>
      <vt:lpstr>Building on Social Norms/Identity and Mutual-Help Research</vt:lpstr>
      <vt:lpstr>Potential Drawbacks</vt:lpstr>
      <vt:lpstr>Summary</vt:lpstr>
      <vt:lpstr>Questions and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Joy Alexander</dc:creator>
  <cp:lastModifiedBy>Jacobson, Lindsay Anne</cp:lastModifiedBy>
  <cp:revision>10</cp:revision>
  <dcterms:created xsi:type="dcterms:W3CDTF">2018-03-29T21:30:21Z</dcterms:created>
  <dcterms:modified xsi:type="dcterms:W3CDTF">2025-03-28T14:16:03Z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0x01010011090E00909C03479F6A35BD1E0F521B</vt:lpwstr>
  </property>
  <property fmtid="{D5CDD505-2E9C-101B-9397-08002B2CF9AE}" pid="3" name="MediaServiceImageTags">
    <vt:lpwstr/>
  </property>
</Properties>
</file>